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HEIC" ContentType="image/p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557" r:id="rId3"/>
    <p:sldId id="257" r:id="rId4"/>
    <p:sldId id="269" r:id="rId5"/>
    <p:sldId id="555" r:id="rId6"/>
    <p:sldId id="259" r:id="rId7"/>
    <p:sldId id="260" r:id="rId8"/>
    <p:sldId id="553" r:id="rId9"/>
    <p:sldId id="554" r:id="rId10"/>
    <p:sldId id="270" r:id="rId11"/>
    <p:sldId id="556" r:id="rId12"/>
    <p:sldId id="538" r:id="rId13"/>
    <p:sldId id="570" r:id="rId14"/>
    <p:sldId id="571" r:id="rId15"/>
    <p:sldId id="572" r:id="rId16"/>
    <p:sldId id="574" r:id="rId17"/>
    <p:sldId id="575" r:id="rId18"/>
    <p:sldId id="576" r:id="rId19"/>
    <p:sldId id="271" r:id="rId20"/>
    <p:sldId id="577" r:id="rId21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A56B"/>
    <a:srgbClr val="293E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35" autoAdjust="0"/>
    <p:restoredTop sz="44459" autoAdjust="0"/>
  </p:normalViewPr>
  <p:slideViewPr>
    <p:cSldViewPr snapToGrid="0">
      <p:cViewPr varScale="1">
        <p:scale>
          <a:sx n="26" d="100"/>
          <a:sy n="26" d="100"/>
        </p:scale>
        <p:origin x="21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F62618-34D7-4CA4-B386-B03A7EB02416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3CAB6CB6-491F-4AFC-ADD8-58808874147E}">
      <dgm:prSet phldrT="[Texto]"/>
      <dgm:spPr/>
      <dgm:t>
        <a:bodyPr/>
        <a:lstStyle/>
        <a:p>
          <a:r>
            <a:rPr lang="es-MX" dirty="0"/>
            <a:t>Manejo pesquero y la conservación </a:t>
          </a:r>
        </a:p>
        <a:p>
          <a:r>
            <a:rPr lang="es-MX" b="1" u="sng" dirty="0"/>
            <a:t>Disrupción</a:t>
          </a:r>
          <a:r>
            <a:rPr lang="es-MX" dirty="0"/>
            <a:t> </a:t>
          </a:r>
        </a:p>
      </dgm:t>
    </dgm:pt>
    <dgm:pt modelId="{87972CC7-6C92-47CE-8F3D-29713F9CC673}" type="parTrans" cxnId="{21E7E304-55C7-40A9-9A14-A8190D72A428}">
      <dgm:prSet/>
      <dgm:spPr/>
      <dgm:t>
        <a:bodyPr/>
        <a:lstStyle/>
        <a:p>
          <a:endParaRPr lang="es-MX"/>
        </a:p>
      </dgm:t>
    </dgm:pt>
    <dgm:pt modelId="{5B632B41-7719-4F09-9316-C8F6EC8F88CD}" type="sibTrans" cxnId="{21E7E304-55C7-40A9-9A14-A8190D72A428}">
      <dgm:prSet/>
      <dgm:spPr/>
      <dgm:t>
        <a:bodyPr/>
        <a:lstStyle/>
        <a:p>
          <a:endParaRPr lang="es-MX"/>
        </a:p>
      </dgm:t>
    </dgm:pt>
    <dgm:pt modelId="{3801C90A-6566-4D66-9178-A62F19E00484}">
      <dgm:prSet phldrT="[Texto]"/>
      <dgm:spPr/>
      <dgm:t>
        <a:bodyPr/>
        <a:lstStyle/>
        <a:p>
          <a:r>
            <a:rPr lang="es-MX" dirty="0"/>
            <a:t>Datos e información</a:t>
          </a:r>
        </a:p>
      </dgm:t>
    </dgm:pt>
    <dgm:pt modelId="{84808D44-EF68-41A3-8708-99232FF4375B}" type="parTrans" cxnId="{12D2BBBE-BE31-4745-B0F8-F165AD31B3C3}">
      <dgm:prSet/>
      <dgm:spPr/>
      <dgm:t>
        <a:bodyPr/>
        <a:lstStyle/>
        <a:p>
          <a:endParaRPr lang="es-MX"/>
        </a:p>
      </dgm:t>
    </dgm:pt>
    <dgm:pt modelId="{55F0B067-3BDA-4EDE-A82D-1350B2BD3B99}" type="sibTrans" cxnId="{12D2BBBE-BE31-4745-B0F8-F165AD31B3C3}">
      <dgm:prSet/>
      <dgm:spPr/>
      <dgm:t>
        <a:bodyPr/>
        <a:lstStyle/>
        <a:p>
          <a:endParaRPr lang="es-MX"/>
        </a:p>
      </dgm:t>
    </dgm:pt>
    <dgm:pt modelId="{FE14F8BA-4F04-4B5D-89CC-28508923A881}">
      <dgm:prSet phldrT="[Texto]"/>
      <dgm:spPr/>
      <dgm:t>
        <a:bodyPr/>
        <a:lstStyle/>
        <a:p>
          <a:r>
            <a:rPr lang="es-MX" dirty="0"/>
            <a:t>Acceso y uso de datos sin explorarse</a:t>
          </a:r>
        </a:p>
      </dgm:t>
    </dgm:pt>
    <dgm:pt modelId="{CCC84305-BE6A-4283-A497-341F350247B9}" type="parTrans" cxnId="{3509A275-AFE2-4D74-A199-A1F9A574F120}">
      <dgm:prSet/>
      <dgm:spPr/>
      <dgm:t>
        <a:bodyPr/>
        <a:lstStyle/>
        <a:p>
          <a:endParaRPr lang="es-MX"/>
        </a:p>
      </dgm:t>
    </dgm:pt>
    <dgm:pt modelId="{C96333B9-407A-4893-9446-BAD01E96EC16}" type="sibTrans" cxnId="{3509A275-AFE2-4D74-A199-A1F9A574F120}">
      <dgm:prSet/>
      <dgm:spPr/>
      <dgm:t>
        <a:bodyPr/>
        <a:lstStyle/>
        <a:p>
          <a:endParaRPr lang="es-MX"/>
        </a:p>
      </dgm:t>
    </dgm:pt>
    <dgm:pt modelId="{3EAAD8AC-2C7E-406F-979C-CA593602DFFB}">
      <dgm:prSet phldrT="[Texto]"/>
      <dgm:spPr/>
      <dgm:t>
        <a:bodyPr/>
        <a:lstStyle/>
        <a:p>
          <a:r>
            <a:rPr lang="es-MX" dirty="0"/>
            <a:t>Fondos insuficientes</a:t>
          </a:r>
        </a:p>
      </dgm:t>
    </dgm:pt>
    <dgm:pt modelId="{30A4C690-D156-4478-B8AD-CB5D9E17C2FF}" type="parTrans" cxnId="{BAB2BDBA-C763-4469-9F13-55373DACDA25}">
      <dgm:prSet/>
      <dgm:spPr/>
      <dgm:t>
        <a:bodyPr/>
        <a:lstStyle/>
        <a:p>
          <a:endParaRPr lang="es-MX"/>
        </a:p>
      </dgm:t>
    </dgm:pt>
    <dgm:pt modelId="{36BE453F-D723-4494-9039-B07E738F1054}" type="sibTrans" cxnId="{BAB2BDBA-C763-4469-9F13-55373DACDA25}">
      <dgm:prSet/>
      <dgm:spPr/>
      <dgm:t>
        <a:bodyPr/>
        <a:lstStyle/>
        <a:p>
          <a:endParaRPr lang="es-MX"/>
        </a:p>
      </dgm:t>
    </dgm:pt>
    <dgm:pt modelId="{0D579E2D-44A8-4053-ACB9-C1150B0734F7}">
      <dgm:prSet phldrT="[Texto]"/>
      <dgm:spPr/>
      <dgm:t>
        <a:bodyPr/>
        <a:lstStyle/>
        <a:p>
          <a:r>
            <a:rPr lang="es-MX" dirty="0"/>
            <a:t>Mejorar la gobernanza participativa y democrática</a:t>
          </a:r>
        </a:p>
      </dgm:t>
    </dgm:pt>
    <dgm:pt modelId="{6BE7F51F-272C-4B9A-B273-ADA036C9F6E8}" type="parTrans" cxnId="{E5D5CF3C-7C3E-4503-9D60-BFE9B5A08EB9}">
      <dgm:prSet/>
      <dgm:spPr/>
      <dgm:t>
        <a:bodyPr/>
        <a:lstStyle/>
        <a:p>
          <a:endParaRPr lang="es-MX"/>
        </a:p>
      </dgm:t>
    </dgm:pt>
    <dgm:pt modelId="{83D01BD4-137B-4F93-AE2B-72B96DBC51BF}" type="sibTrans" cxnId="{E5D5CF3C-7C3E-4503-9D60-BFE9B5A08EB9}">
      <dgm:prSet/>
      <dgm:spPr/>
      <dgm:t>
        <a:bodyPr/>
        <a:lstStyle/>
        <a:p>
          <a:endParaRPr lang="es-MX"/>
        </a:p>
      </dgm:t>
    </dgm:pt>
    <dgm:pt modelId="{E2FB9C64-663F-4232-9C6D-66418A650593}" type="pres">
      <dgm:prSet presAssocID="{0FF62618-34D7-4CA4-B386-B03A7EB02416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11DA45C3-647E-49C0-9440-5F39ABED289D}" type="pres">
      <dgm:prSet presAssocID="{3CAB6CB6-491F-4AFC-ADD8-58808874147E}" presName="centerShape" presStyleLbl="node0" presStyleIdx="0" presStyleCnt="1"/>
      <dgm:spPr/>
    </dgm:pt>
    <dgm:pt modelId="{E87EA592-47CB-4CC1-866D-DBFD57EACB78}" type="pres">
      <dgm:prSet presAssocID="{3801C90A-6566-4D66-9178-A62F19E00484}" presName="node" presStyleLbl="node1" presStyleIdx="0" presStyleCnt="4">
        <dgm:presLayoutVars>
          <dgm:bulletEnabled val="1"/>
        </dgm:presLayoutVars>
      </dgm:prSet>
      <dgm:spPr/>
    </dgm:pt>
    <dgm:pt modelId="{F486E2C2-BF79-424A-A3A9-D118C2E15E8C}" type="pres">
      <dgm:prSet presAssocID="{3801C90A-6566-4D66-9178-A62F19E00484}" presName="dummy" presStyleCnt="0"/>
      <dgm:spPr/>
    </dgm:pt>
    <dgm:pt modelId="{6625454D-3DC0-4BE2-979F-09A22FC68449}" type="pres">
      <dgm:prSet presAssocID="{55F0B067-3BDA-4EDE-A82D-1350B2BD3B99}" presName="sibTrans" presStyleLbl="sibTrans2D1" presStyleIdx="0" presStyleCnt="4"/>
      <dgm:spPr/>
    </dgm:pt>
    <dgm:pt modelId="{3DD09077-283E-4A27-A4BD-898ADC4A610A}" type="pres">
      <dgm:prSet presAssocID="{FE14F8BA-4F04-4B5D-89CC-28508923A881}" presName="node" presStyleLbl="node1" presStyleIdx="1" presStyleCnt="4">
        <dgm:presLayoutVars>
          <dgm:bulletEnabled val="1"/>
        </dgm:presLayoutVars>
      </dgm:prSet>
      <dgm:spPr/>
    </dgm:pt>
    <dgm:pt modelId="{A23CBD20-8F63-4B85-90CE-76961534C8F9}" type="pres">
      <dgm:prSet presAssocID="{FE14F8BA-4F04-4B5D-89CC-28508923A881}" presName="dummy" presStyleCnt="0"/>
      <dgm:spPr/>
    </dgm:pt>
    <dgm:pt modelId="{3CE8D496-9898-4300-8DA8-6A6D59637D37}" type="pres">
      <dgm:prSet presAssocID="{C96333B9-407A-4893-9446-BAD01E96EC16}" presName="sibTrans" presStyleLbl="sibTrans2D1" presStyleIdx="1" presStyleCnt="4"/>
      <dgm:spPr/>
    </dgm:pt>
    <dgm:pt modelId="{CC3D2B35-A5C9-49A4-8537-D22C4A60B3AC}" type="pres">
      <dgm:prSet presAssocID="{3EAAD8AC-2C7E-406F-979C-CA593602DFFB}" presName="node" presStyleLbl="node1" presStyleIdx="2" presStyleCnt="4">
        <dgm:presLayoutVars>
          <dgm:bulletEnabled val="1"/>
        </dgm:presLayoutVars>
      </dgm:prSet>
      <dgm:spPr/>
    </dgm:pt>
    <dgm:pt modelId="{0FCFFA0A-6A1D-465C-89A4-4BD29ECC3E3E}" type="pres">
      <dgm:prSet presAssocID="{3EAAD8AC-2C7E-406F-979C-CA593602DFFB}" presName="dummy" presStyleCnt="0"/>
      <dgm:spPr/>
    </dgm:pt>
    <dgm:pt modelId="{BBB237C1-5036-4AD0-BA67-5CD19229B758}" type="pres">
      <dgm:prSet presAssocID="{36BE453F-D723-4494-9039-B07E738F1054}" presName="sibTrans" presStyleLbl="sibTrans2D1" presStyleIdx="2" presStyleCnt="4"/>
      <dgm:spPr/>
    </dgm:pt>
    <dgm:pt modelId="{74E07C70-5DA6-40B9-8231-A44C9445FDE5}" type="pres">
      <dgm:prSet presAssocID="{0D579E2D-44A8-4053-ACB9-C1150B0734F7}" presName="node" presStyleLbl="node1" presStyleIdx="3" presStyleCnt="4">
        <dgm:presLayoutVars>
          <dgm:bulletEnabled val="1"/>
        </dgm:presLayoutVars>
      </dgm:prSet>
      <dgm:spPr/>
    </dgm:pt>
    <dgm:pt modelId="{578E7163-F6B6-4254-AE30-76A864728355}" type="pres">
      <dgm:prSet presAssocID="{0D579E2D-44A8-4053-ACB9-C1150B0734F7}" presName="dummy" presStyleCnt="0"/>
      <dgm:spPr/>
    </dgm:pt>
    <dgm:pt modelId="{C28C444C-091D-4016-832D-54E9C698027C}" type="pres">
      <dgm:prSet presAssocID="{83D01BD4-137B-4F93-AE2B-72B96DBC51BF}" presName="sibTrans" presStyleLbl="sibTrans2D1" presStyleIdx="3" presStyleCnt="4"/>
      <dgm:spPr/>
    </dgm:pt>
  </dgm:ptLst>
  <dgm:cxnLst>
    <dgm:cxn modelId="{21E7E304-55C7-40A9-9A14-A8190D72A428}" srcId="{0FF62618-34D7-4CA4-B386-B03A7EB02416}" destId="{3CAB6CB6-491F-4AFC-ADD8-58808874147E}" srcOrd="0" destOrd="0" parTransId="{87972CC7-6C92-47CE-8F3D-29713F9CC673}" sibTransId="{5B632B41-7719-4F09-9316-C8F6EC8F88CD}"/>
    <dgm:cxn modelId="{ED537105-0E65-4309-A7BA-53C6DAE9512D}" type="presOf" srcId="{3CAB6CB6-491F-4AFC-ADD8-58808874147E}" destId="{11DA45C3-647E-49C0-9440-5F39ABED289D}" srcOrd="0" destOrd="0" presId="urn:microsoft.com/office/officeart/2005/8/layout/radial6"/>
    <dgm:cxn modelId="{B1E51814-45D6-4578-BD59-CA23DB8AD80A}" type="presOf" srcId="{83D01BD4-137B-4F93-AE2B-72B96DBC51BF}" destId="{C28C444C-091D-4016-832D-54E9C698027C}" srcOrd="0" destOrd="0" presId="urn:microsoft.com/office/officeart/2005/8/layout/radial6"/>
    <dgm:cxn modelId="{25EC6320-A213-4508-A5AE-41769F874EF4}" type="presOf" srcId="{0D579E2D-44A8-4053-ACB9-C1150B0734F7}" destId="{74E07C70-5DA6-40B9-8231-A44C9445FDE5}" srcOrd="0" destOrd="0" presId="urn:microsoft.com/office/officeart/2005/8/layout/radial6"/>
    <dgm:cxn modelId="{E5D5CF3C-7C3E-4503-9D60-BFE9B5A08EB9}" srcId="{3CAB6CB6-491F-4AFC-ADD8-58808874147E}" destId="{0D579E2D-44A8-4053-ACB9-C1150B0734F7}" srcOrd="3" destOrd="0" parTransId="{6BE7F51F-272C-4B9A-B273-ADA036C9F6E8}" sibTransId="{83D01BD4-137B-4F93-AE2B-72B96DBC51BF}"/>
    <dgm:cxn modelId="{715F2E5E-A3A2-4E09-8104-B0FEECAB3584}" type="presOf" srcId="{3801C90A-6566-4D66-9178-A62F19E00484}" destId="{E87EA592-47CB-4CC1-866D-DBFD57EACB78}" srcOrd="0" destOrd="0" presId="urn:microsoft.com/office/officeart/2005/8/layout/radial6"/>
    <dgm:cxn modelId="{090BB46D-F52D-4556-80A7-999860E77EC4}" type="presOf" srcId="{3EAAD8AC-2C7E-406F-979C-CA593602DFFB}" destId="{CC3D2B35-A5C9-49A4-8537-D22C4A60B3AC}" srcOrd="0" destOrd="0" presId="urn:microsoft.com/office/officeart/2005/8/layout/radial6"/>
    <dgm:cxn modelId="{3509A275-AFE2-4D74-A199-A1F9A574F120}" srcId="{3CAB6CB6-491F-4AFC-ADD8-58808874147E}" destId="{FE14F8BA-4F04-4B5D-89CC-28508923A881}" srcOrd="1" destOrd="0" parTransId="{CCC84305-BE6A-4283-A497-341F350247B9}" sibTransId="{C96333B9-407A-4893-9446-BAD01E96EC16}"/>
    <dgm:cxn modelId="{BAB2BDBA-C763-4469-9F13-55373DACDA25}" srcId="{3CAB6CB6-491F-4AFC-ADD8-58808874147E}" destId="{3EAAD8AC-2C7E-406F-979C-CA593602DFFB}" srcOrd="2" destOrd="0" parTransId="{30A4C690-D156-4478-B8AD-CB5D9E17C2FF}" sibTransId="{36BE453F-D723-4494-9039-B07E738F1054}"/>
    <dgm:cxn modelId="{12D2BBBE-BE31-4745-B0F8-F165AD31B3C3}" srcId="{3CAB6CB6-491F-4AFC-ADD8-58808874147E}" destId="{3801C90A-6566-4D66-9178-A62F19E00484}" srcOrd="0" destOrd="0" parTransId="{84808D44-EF68-41A3-8708-99232FF4375B}" sibTransId="{55F0B067-3BDA-4EDE-A82D-1350B2BD3B99}"/>
    <dgm:cxn modelId="{0CD487CE-AA97-474C-B2CB-97CAC47FA94D}" type="presOf" srcId="{0FF62618-34D7-4CA4-B386-B03A7EB02416}" destId="{E2FB9C64-663F-4232-9C6D-66418A650593}" srcOrd="0" destOrd="0" presId="urn:microsoft.com/office/officeart/2005/8/layout/radial6"/>
    <dgm:cxn modelId="{E75DE2E0-F527-423F-97A0-0D21266B4773}" type="presOf" srcId="{FE14F8BA-4F04-4B5D-89CC-28508923A881}" destId="{3DD09077-283E-4A27-A4BD-898ADC4A610A}" srcOrd="0" destOrd="0" presId="urn:microsoft.com/office/officeart/2005/8/layout/radial6"/>
    <dgm:cxn modelId="{B8D63CE4-A11A-4A4A-BAFA-D16C39F16B6D}" type="presOf" srcId="{55F0B067-3BDA-4EDE-A82D-1350B2BD3B99}" destId="{6625454D-3DC0-4BE2-979F-09A22FC68449}" srcOrd="0" destOrd="0" presId="urn:microsoft.com/office/officeart/2005/8/layout/radial6"/>
    <dgm:cxn modelId="{FAA9F6E7-FAA2-4381-B884-E38D5121C377}" type="presOf" srcId="{36BE453F-D723-4494-9039-B07E738F1054}" destId="{BBB237C1-5036-4AD0-BA67-5CD19229B758}" srcOrd="0" destOrd="0" presId="urn:microsoft.com/office/officeart/2005/8/layout/radial6"/>
    <dgm:cxn modelId="{DD95D1F1-8D29-4D89-A545-30B81C08E43E}" type="presOf" srcId="{C96333B9-407A-4893-9446-BAD01E96EC16}" destId="{3CE8D496-9898-4300-8DA8-6A6D59637D37}" srcOrd="0" destOrd="0" presId="urn:microsoft.com/office/officeart/2005/8/layout/radial6"/>
    <dgm:cxn modelId="{C8DB665C-1E75-49D9-9A3B-513A0B3BA9AF}" type="presParOf" srcId="{E2FB9C64-663F-4232-9C6D-66418A650593}" destId="{11DA45C3-647E-49C0-9440-5F39ABED289D}" srcOrd="0" destOrd="0" presId="urn:microsoft.com/office/officeart/2005/8/layout/radial6"/>
    <dgm:cxn modelId="{0C993510-6E6C-4106-BFA3-ACFD44AB114E}" type="presParOf" srcId="{E2FB9C64-663F-4232-9C6D-66418A650593}" destId="{E87EA592-47CB-4CC1-866D-DBFD57EACB78}" srcOrd="1" destOrd="0" presId="urn:microsoft.com/office/officeart/2005/8/layout/radial6"/>
    <dgm:cxn modelId="{91857E2C-78AE-4949-A08E-A204F8ADDC3A}" type="presParOf" srcId="{E2FB9C64-663F-4232-9C6D-66418A650593}" destId="{F486E2C2-BF79-424A-A3A9-D118C2E15E8C}" srcOrd="2" destOrd="0" presId="urn:microsoft.com/office/officeart/2005/8/layout/radial6"/>
    <dgm:cxn modelId="{6494F9AF-8307-4CB5-8E64-5C4E80ACC70B}" type="presParOf" srcId="{E2FB9C64-663F-4232-9C6D-66418A650593}" destId="{6625454D-3DC0-4BE2-979F-09A22FC68449}" srcOrd="3" destOrd="0" presId="urn:microsoft.com/office/officeart/2005/8/layout/radial6"/>
    <dgm:cxn modelId="{9EFCA126-9EBF-42A0-A534-3E427165AC5D}" type="presParOf" srcId="{E2FB9C64-663F-4232-9C6D-66418A650593}" destId="{3DD09077-283E-4A27-A4BD-898ADC4A610A}" srcOrd="4" destOrd="0" presId="urn:microsoft.com/office/officeart/2005/8/layout/radial6"/>
    <dgm:cxn modelId="{DC35CA2B-A50E-4141-A0C0-5ECFB6A89F54}" type="presParOf" srcId="{E2FB9C64-663F-4232-9C6D-66418A650593}" destId="{A23CBD20-8F63-4B85-90CE-76961534C8F9}" srcOrd="5" destOrd="0" presId="urn:microsoft.com/office/officeart/2005/8/layout/radial6"/>
    <dgm:cxn modelId="{63686578-FCE0-4E15-A7D3-F624BA752338}" type="presParOf" srcId="{E2FB9C64-663F-4232-9C6D-66418A650593}" destId="{3CE8D496-9898-4300-8DA8-6A6D59637D37}" srcOrd="6" destOrd="0" presId="urn:microsoft.com/office/officeart/2005/8/layout/radial6"/>
    <dgm:cxn modelId="{C369C368-8E43-480F-BED0-2883A031D30E}" type="presParOf" srcId="{E2FB9C64-663F-4232-9C6D-66418A650593}" destId="{CC3D2B35-A5C9-49A4-8537-D22C4A60B3AC}" srcOrd="7" destOrd="0" presId="urn:microsoft.com/office/officeart/2005/8/layout/radial6"/>
    <dgm:cxn modelId="{1FD08592-91E0-43ED-9ED1-60ECBD39B185}" type="presParOf" srcId="{E2FB9C64-663F-4232-9C6D-66418A650593}" destId="{0FCFFA0A-6A1D-465C-89A4-4BD29ECC3E3E}" srcOrd="8" destOrd="0" presId="urn:microsoft.com/office/officeart/2005/8/layout/radial6"/>
    <dgm:cxn modelId="{67C51056-EDDE-4D7E-AA57-CACDCFE630A5}" type="presParOf" srcId="{E2FB9C64-663F-4232-9C6D-66418A650593}" destId="{BBB237C1-5036-4AD0-BA67-5CD19229B758}" srcOrd="9" destOrd="0" presId="urn:microsoft.com/office/officeart/2005/8/layout/radial6"/>
    <dgm:cxn modelId="{B326B883-114F-4919-A071-9CEAFCA4529C}" type="presParOf" srcId="{E2FB9C64-663F-4232-9C6D-66418A650593}" destId="{74E07C70-5DA6-40B9-8231-A44C9445FDE5}" srcOrd="10" destOrd="0" presId="urn:microsoft.com/office/officeart/2005/8/layout/radial6"/>
    <dgm:cxn modelId="{6BA868C5-6F59-4E66-9D9B-018853595768}" type="presParOf" srcId="{E2FB9C64-663F-4232-9C6D-66418A650593}" destId="{578E7163-F6B6-4254-AE30-76A864728355}" srcOrd="11" destOrd="0" presId="urn:microsoft.com/office/officeart/2005/8/layout/radial6"/>
    <dgm:cxn modelId="{7EC1BF37-1E63-4DE5-87CA-7176971AE50E}" type="presParOf" srcId="{E2FB9C64-663F-4232-9C6D-66418A650593}" destId="{C28C444C-091D-4016-832D-54E9C698027C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295B6AB-DA2C-4602-8A01-97D21FC2537E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13BA16D5-5535-4B4E-B166-33179117B37D}">
      <dgm:prSet phldrT="[Texto]" custT="1"/>
      <dgm:spPr/>
      <dgm:t>
        <a:bodyPr/>
        <a:lstStyle/>
        <a:p>
          <a:r>
            <a:rPr lang="es-MX" sz="2000" b="1" dirty="0">
              <a:latin typeface="Montserrat" panose="00000500000000000000" pitchFamily="50" charset="0"/>
            </a:rPr>
            <a:t>Pesquero</a:t>
          </a:r>
        </a:p>
      </dgm:t>
    </dgm:pt>
    <dgm:pt modelId="{BA339483-E4A8-4E3D-A010-C9CE5C18BB88}" type="parTrans" cxnId="{4ED5ADC1-F146-44B4-BEF2-5DEBB9FE8ED1}">
      <dgm:prSet/>
      <dgm:spPr/>
      <dgm:t>
        <a:bodyPr/>
        <a:lstStyle/>
        <a:p>
          <a:endParaRPr lang="es-MX"/>
        </a:p>
      </dgm:t>
    </dgm:pt>
    <dgm:pt modelId="{55E9FF7E-B504-45AB-87DD-BACD73A97FDA}" type="sibTrans" cxnId="{4ED5ADC1-F146-44B4-BEF2-5DEBB9FE8ED1}">
      <dgm:prSet/>
      <dgm:spPr/>
      <dgm:t>
        <a:bodyPr/>
        <a:lstStyle/>
        <a:p>
          <a:endParaRPr lang="es-MX"/>
        </a:p>
      </dgm:t>
    </dgm:pt>
    <dgm:pt modelId="{AA22F693-9ED8-4E4E-8A2A-01C464D233A6}">
      <dgm:prSet phldrT="[Texto]" custT="1"/>
      <dgm:spPr/>
      <dgm:t>
        <a:bodyPr/>
        <a:lstStyle/>
        <a:p>
          <a:r>
            <a:rPr lang="es-MX" sz="2000" b="1" dirty="0">
              <a:latin typeface="Montserrat" panose="00000500000000000000" pitchFamily="50" charset="0"/>
            </a:rPr>
            <a:t>Gubernamental </a:t>
          </a:r>
        </a:p>
      </dgm:t>
    </dgm:pt>
    <dgm:pt modelId="{D8B06238-C441-41AE-9E61-8A7F776698E9}" type="parTrans" cxnId="{3DF8C167-9A62-40C9-8A26-9578774CBFF1}">
      <dgm:prSet/>
      <dgm:spPr/>
      <dgm:t>
        <a:bodyPr/>
        <a:lstStyle/>
        <a:p>
          <a:endParaRPr lang="es-MX"/>
        </a:p>
      </dgm:t>
    </dgm:pt>
    <dgm:pt modelId="{2AEB624E-D245-4959-B8F1-A86E6668EDD3}" type="sibTrans" cxnId="{3DF8C167-9A62-40C9-8A26-9578774CBFF1}">
      <dgm:prSet/>
      <dgm:spPr/>
      <dgm:t>
        <a:bodyPr/>
        <a:lstStyle/>
        <a:p>
          <a:endParaRPr lang="es-MX"/>
        </a:p>
      </dgm:t>
    </dgm:pt>
    <dgm:pt modelId="{DE5973A2-5FC1-4F04-BFB0-2D90E6DD9A40}">
      <dgm:prSet phldrT="[Texto]" custT="1"/>
      <dgm:spPr/>
      <dgm:t>
        <a:bodyPr/>
        <a:lstStyle/>
        <a:p>
          <a:r>
            <a:rPr lang="es-MX" sz="2000" b="1" dirty="0">
              <a:latin typeface="Montserrat" panose="00000500000000000000" pitchFamily="50" charset="0"/>
            </a:rPr>
            <a:t>Académico </a:t>
          </a:r>
        </a:p>
      </dgm:t>
    </dgm:pt>
    <dgm:pt modelId="{8B7D63CD-C7AB-410B-8C73-6DF6A2190641}" type="parTrans" cxnId="{4DD816DB-5481-4BCD-BE4D-625E1E777D12}">
      <dgm:prSet/>
      <dgm:spPr/>
      <dgm:t>
        <a:bodyPr/>
        <a:lstStyle/>
        <a:p>
          <a:endParaRPr lang="es-MX"/>
        </a:p>
      </dgm:t>
    </dgm:pt>
    <dgm:pt modelId="{915FD06D-94B4-4C96-95F8-7C3FED37A5CE}" type="sibTrans" cxnId="{4DD816DB-5481-4BCD-BE4D-625E1E777D12}">
      <dgm:prSet/>
      <dgm:spPr/>
      <dgm:t>
        <a:bodyPr/>
        <a:lstStyle/>
        <a:p>
          <a:endParaRPr lang="es-MX"/>
        </a:p>
      </dgm:t>
    </dgm:pt>
    <dgm:pt modelId="{91455811-0CAF-4898-8B04-B2876A13B7F4}">
      <dgm:prSet custT="1"/>
      <dgm:spPr/>
      <dgm:t>
        <a:bodyPr/>
        <a:lstStyle/>
        <a:p>
          <a:r>
            <a:rPr lang="es-MX" sz="2000" b="1" dirty="0">
              <a:latin typeface="Montserrat" panose="00000500000000000000" pitchFamily="50" charset="0"/>
            </a:rPr>
            <a:t>Empresarial</a:t>
          </a:r>
        </a:p>
      </dgm:t>
    </dgm:pt>
    <dgm:pt modelId="{559E5CD0-B0BC-4B78-A911-14096A4F8E45}" type="parTrans" cxnId="{F891E551-82A3-4049-BF66-E5D487F4A8AE}">
      <dgm:prSet/>
      <dgm:spPr/>
      <dgm:t>
        <a:bodyPr/>
        <a:lstStyle/>
        <a:p>
          <a:endParaRPr lang="es-MX"/>
        </a:p>
      </dgm:t>
    </dgm:pt>
    <dgm:pt modelId="{62317A0A-DDD2-4257-AF07-07DD23CCB043}" type="sibTrans" cxnId="{F891E551-82A3-4049-BF66-E5D487F4A8AE}">
      <dgm:prSet/>
      <dgm:spPr/>
      <dgm:t>
        <a:bodyPr/>
        <a:lstStyle/>
        <a:p>
          <a:endParaRPr lang="es-MX"/>
        </a:p>
      </dgm:t>
    </dgm:pt>
    <dgm:pt modelId="{8376E188-7927-4020-89A1-9FD506DE77C4}" type="pres">
      <dgm:prSet presAssocID="{0295B6AB-DA2C-4602-8A01-97D21FC2537E}" presName="Name0" presStyleCnt="0">
        <dgm:presLayoutVars>
          <dgm:dir/>
          <dgm:resizeHandles val="exact"/>
        </dgm:presLayoutVars>
      </dgm:prSet>
      <dgm:spPr/>
    </dgm:pt>
    <dgm:pt modelId="{96985E2D-A1D5-4306-B7EC-5E1DA62FCAD8}" type="pres">
      <dgm:prSet presAssocID="{13BA16D5-5535-4B4E-B166-33179117B37D}" presName="node" presStyleLbl="node1" presStyleIdx="0" presStyleCnt="4">
        <dgm:presLayoutVars>
          <dgm:bulletEnabled val="1"/>
        </dgm:presLayoutVars>
      </dgm:prSet>
      <dgm:spPr/>
    </dgm:pt>
    <dgm:pt modelId="{EF9362C6-D8C2-4A5C-875D-58770FE94B76}" type="pres">
      <dgm:prSet presAssocID="{55E9FF7E-B504-45AB-87DD-BACD73A97FDA}" presName="sibTrans" presStyleLbl="sibTrans2D1" presStyleIdx="0" presStyleCnt="4"/>
      <dgm:spPr/>
    </dgm:pt>
    <dgm:pt modelId="{4228E6DB-246A-443C-BF96-951560F39A98}" type="pres">
      <dgm:prSet presAssocID="{55E9FF7E-B504-45AB-87DD-BACD73A97FDA}" presName="connectorText" presStyleLbl="sibTrans2D1" presStyleIdx="0" presStyleCnt="4"/>
      <dgm:spPr/>
    </dgm:pt>
    <dgm:pt modelId="{CF46DF86-D022-428E-AD0D-C6095FCD6820}" type="pres">
      <dgm:prSet presAssocID="{91455811-0CAF-4898-8B04-B2876A13B7F4}" presName="node" presStyleLbl="node1" presStyleIdx="1" presStyleCnt="4">
        <dgm:presLayoutVars>
          <dgm:bulletEnabled val="1"/>
        </dgm:presLayoutVars>
      </dgm:prSet>
      <dgm:spPr/>
    </dgm:pt>
    <dgm:pt modelId="{39DE305D-7A9C-4E1D-AFD0-FCE9711D66A6}" type="pres">
      <dgm:prSet presAssocID="{62317A0A-DDD2-4257-AF07-07DD23CCB043}" presName="sibTrans" presStyleLbl="sibTrans2D1" presStyleIdx="1" presStyleCnt="4"/>
      <dgm:spPr/>
    </dgm:pt>
    <dgm:pt modelId="{BE61A49B-6754-4892-94E1-78357EAE0C01}" type="pres">
      <dgm:prSet presAssocID="{62317A0A-DDD2-4257-AF07-07DD23CCB043}" presName="connectorText" presStyleLbl="sibTrans2D1" presStyleIdx="1" presStyleCnt="4"/>
      <dgm:spPr/>
    </dgm:pt>
    <dgm:pt modelId="{8EDE671F-D776-4480-B08D-1F54DD1C20CF}" type="pres">
      <dgm:prSet presAssocID="{AA22F693-9ED8-4E4E-8A2A-01C464D233A6}" presName="node" presStyleLbl="node1" presStyleIdx="2" presStyleCnt="4" custScaleX="120689">
        <dgm:presLayoutVars>
          <dgm:bulletEnabled val="1"/>
        </dgm:presLayoutVars>
      </dgm:prSet>
      <dgm:spPr/>
    </dgm:pt>
    <dgm:pt modelId="{1011A302-10E8-401C-A183-6B157A7F7D51}" type="pres">
      <dgm:prSet presAssocID="{2AEB624E-D245-4959-B8F1-A86E6668EDD3}" presName="sibTrans" presStyleLbl="sibTrans2D1" presStyleIdx="2" presStyleCnt="4"/>
      <dgm:spPr/>
    </dgm:pt>
    <dgm:pt modelId="{3F751AAC-EB8C-42B6-8778-14163F2351C9}" type="pres">
      <dgm:prSet presAssocID="{2AEB624E-D245-4959-B8F1-A86E6668EDD3}" presName="connectorText" presStyleLbl="sibTrans2D1" presStyleIdx="2" presStyleCnt="4"/>
      <dgm:spPr/>
    </dgm:pt>
    <dgm:pt modelId="{3CC811BC-E0C7-4814-AEDF-52E9843BAF81}" type="pres">
      <dgm:prSet presAssocID="{DE5973A2-5FC1-4F04-BFB0-2D90E6DD9A40}" presName="node" presStyleLbl="node1" presStyleIdx="3" presStyleCnt="4">
        <dgm:presLayoutVars>
          <dgm:bulletEnabled val="1"/>
        </dgm:presLayoutVars>
      </dgm:prSet>
      <dgm:spPr/>
    </dgm:pt>
    <dgm:pt modelId="{2234B9C9-D34B-4AA3-B823-CCB4C8E93C40}" type="pres">
      <dgm:prSet presAssocID="{915FD06D-94B4-4C96-95F8-7C3FED37A5CE}" presName="sibTrans" presStyleLbl="sibTrans2D1" presStyleIdx="3" presStyleCnt="4"/>
      <dgm:spPr/>
    </dgm:pt>
    <dgm:pt modelId="{225C1C96-4D25-4C0A-B811-94FBB3168394}" type="pres">
      <dgm:prSet presAssocID="{915FD06D-94B4-4C96-95F8-7C3FED37A5CE}" presName="connectorText" presStyleLbl="sibTrans2D1" presStyleIdx="3" presStyleCnt="4"/>
      <dgm:spPr/>
    </dgm:pt>
  </dgm:ptLst>
  <dgm:cxnLst>
    <dgm:cxn modelId="{2A0F4B2B-8AD7-44DA-B0DE-37021F07EBCF}" type="presOf" srcId="{DE5973A2-5FC1-4F04-BFB0-2D90E6DD9A40}" destId="{3CC811BC-E0C7-4814-AEDF-52E9843BAF81}" srcOrd="0" destOrd="0" presId="urn:microsoft.com/office/officeart/2005/8/layout/cycle7"/>
    <dgm:cxn modelId="{1999343D-71DE-4413-A317-CED7B08C2477}" type="presOf" srcId="{55E9FF7E-B504-45AB-87DD-BACD73A97FDA}" destId="{4228E6DB-246A-443C-BF96-951560F39A98}" srcOrd="1" destOrd="0" presId="urn:microsoft.com/office/officeart/2005/8/layout/cycle7"/>
    <dgm:cxn modelId="{532DC05F-DF04-4DA1-AB37-CF6FEFF78850}" type="presOf" srcId="{915FD06D-94B4-4C96-95F8-7C3FED37A5CE}" destId="{225C1C96-4D25-4C0A-B811-94FBB3168394}" srcOrd="1" destOrd="0" presId="urn:microsoft.com/office/officeart/2005/8/layout/cycle7"/>
    <dgm:cxn modelId="{3DF8C167-9A62-40C9-8A26-9578774CBFF1}" srcId="{0295B6AB-DA2C-4602-8A01-97D21FC2537E}" destId="{AA22F693-9ED8-4E4E-8A2A-01C464D233A6}" srcOrd="2" destOrd="0" parTransId="{D8B06238-C441-41AE-9E61-8A7F776698E9}" sibTransId="{2AEB624E-D245-4959-B8F1-A86E6668EDD3}"/>
    <dgm:cxn modelId="{7281AD48-37BE-4449-926C-BCA71DC217D8}" type="presOf" srcId="{62317A0A-DDD2-4257-AF07-07DD23CCB043}" destId="{BE61A49B-6754-4892-94E1-78357EAE0C01}" srcOrd="1" destOrd="0" presId="urn:microsoft.com/office/officeart/2005/8/layout/cycle7"/>
    <dgm:cxn modelId="{068CDE48-EAAD-49AD-8915-DFA1DADFF0CF}" type="presOf" srcId="{AA22F693-9ED8-4E4E-8A2A-01C464D233A6}" destId="{8EDE671F-D776-4480-B08D-1F54DD1C20CF}" srcOrd="0" destOrd="0" presId="urn:microsoft.com/office/officeart/2005/8/layout/cycle7"/>
    <dgm:cxn modelId="{DC44486F-CD0E-4198-A5E2-547068DE6718}" type="presOf" srcId="{62317A0A-DDD2-4257-AF07-07DD23CCB043}" destId="{39DE305D-7A9C-4E1D-AFD0-FCE9711D66A6}" srcOrd="0" destOrd="0" presId="urn:microsoft.com/office/officeart/2005/8/layout/cycle7"/>
    <dgm:cxn modelId="{F891E551-82A3-4049-BF66-E5D487F4A8AE}" srcId="{0295B6AB-DA2C-4602-8A01-97D21FC2537E}" destId="{91455811-0CAF-4898-8B04-B2876A13B7F4}" srcOrd="1" destOrd="0" parTransId="{559E5CD0-B0BC-4B78-A911-14096A4F8E45}" sibTransId="{62317A0A-DDD2-4257-AF07-07DD23CCB043}"/>
    <dgm:cxn modelId="{51657483-68CE-4E17-834D-37339B823C02}" type="presOf" srcId="{13BA16D5-5535-4B4E-B166-33179117B37D}" destId="{96985E2D-A1D5-4306-B7EC-5E1DA62FCAD8}" srcOrd="0" destOrd="0" presId="urn:microsoft.com/office/officeart/2005/8/layout/cycle7"/>
    <dgm:cxn modelId="{E73F9389-7FBC-4F61-9336-191CC39B89F8}" type="presOf" srcId="{91455811-0CAF-4898-8B04-B2876A13B7F4}" destId="{CF46DF86-D022-428E-AD0D-C6095FCD6820}" srcOrd="0" destOrd="0" presId="urn:microsoft.com/office/officeart/2005/8/layout/cycle7"/>
    <dgm:cxn modelId="{EAEAB88F-EBDD-48B2-8FC2-0656C5DEB2A2}" type="presOf" srcId="{55E9FF7E-B504-45AB-87DD-BACD73A97FDA}" destId="{EF9362C6-D8C2-4A5C-875D-58770FE94B76}" srcOrd="0" destOrd="0" presId="urn:microsoft.com/office/officeart/2005/8/layout/cycle7"/>
    <dgm:cxn modelId="{A31B75B0-A92E-41BE-A262-0B461F089693}" type="presOf" srcId="{2AEB624E-D245-4959-B8F1-A86E6668EDD3}" destId="{3F751AAC-EB8C-42B6-8778-14163F2351C9}" srcOrd="1" destOrd="0" presId="urn:microsoft.com/office/officeart/2005/8/layout/cycle7"/>
    <dgm:cxn modelId="{5DF9E2B2-F949-4624-A374-C63FC1867730}" type="presOf" srcId="{915FD06D-94B4-4C96-95F8-7C3FED37A5CE}" destId="{2234B9C9-D34B-4AA3-B823-CCB4C8E93C40}" srcOrd="0" destOrd="0" presId="urn:microsoft.com/office/officeart/2005/8/layout/cycle7"/>
    <dgm:cxn modelId="{D35B6CBB-1679-4316-B9EF-FA3FC68A9269}" type="presOf" srcId="{0295B6AB-DA2C-4602-8A01-97D21FC2537E}" destId="{8376E188-7927-4020-89A1-9FD506DE77C4}" srcOrd="0" destOrd="0" presId="urn:microsoft.com/office/officeart/2005/8/layout/cycle7"/>
    <dgm:cxn modelId="{4ED5ADC1-F146-44B4-BEF2-5DEBB9FE8ED1}" srcId="{0295B6AB-DA2C-4602-8A01-97D21FC2537E}" destId="{13BA16D5-5535-4B4E-B166-33179117B37D}" srcOrd="0" destOrd="0" parTransId="{BA339483-E4A8-4E3D-A010-C9CE5C18BB88}" sibTransId="{55E9FF7E-B504-45AB-87DD-BACD73A97FDA}"/>
    <dgm:cxn modelId="{4DD816DB-5481-4BCD-BE4D-625E1E777D12}" srcId="{0295B6AB-DA2C-4602-8A01-97D21FC2537E}" destId="{DE5973A2-5FC1-4F04-BFB0-2D90E6DD9A40}" srcOrd="3" destOrd="0" parTransId="{8B7D63CD-C7AB-410B-8C73-6DF6A2190641}" sibTransId="{915FD06D-94B4-4C96-95F8-7C3FED37A5CE}"/>
    <dgm:cxn modelId="{9286A0FC-4789-48AC-A8A8-7E1635B3ED8D}" type="presOf" srcId="{2AEB624E-D245-4959-B8F1-A86E6668EDD3}" destId="{1011A302-10E8-401C-A183-6B157A7F7D51}" srcOrd="0" destOrd="0" presId="urn:microsoft.com/office/officeart/2005/8/layout/cycle7"/>
    <dgm:cxn modelId="{102B2FA7-3F7C-47A3-8B03-541A10C49BDE}" type="presParOf" srcId="{8376E188-7927-4020-89A1-9FD506DE77C4}" destId="{96985E2D-A1D5-4306-B7EC-5E1DA62FCAD8}" srcOrd="0" destOrd="0" presId="urn:microsoft.com/office/officeart/2005/8/layout/cycle7"/>
    <dgm:cxn modelId="{1BFB2CC7-0E2D-4E90-933D-2F8D236884DE}" type="presParOf" srcId="{8376E188-7927-4020-89A1-9FD506DE77C4}" destId="{EF9362C6-D8C2-4A5C-875D-58770FE94B76}" srcOrd="1" destOrd="0" presId="urn:microsoft.com/office/officeart/2005/8/layout/cycle7"/>
    <dgm:cxn modelId="{84FEB65E-04E1-45BA-8CA8-D99401588082}" type="presParOf" srcId="{EF9362C6-D8C2-4A5C-875D-58770FE94B76}" destId="{4228E6DB-246A-443C-BF96-951560F39A98}" srcOrd="0" destOrd="0" presId="urn:microsoft.com/office/officeart/2005/8/layout/cycle7"/>
    <dgm:cxn modelId="{DD99324D-79A9-41CD-9AA3-4C0E209F5468}" type="presParOf" srcId="{8376E188-7927-4020-89A1-9FD506DE77C4}" destId="{CF46DF86-D022-428E-AD0D-C6095FCD6820}" srcOrd="2" destOrd="0" presId="urn:microsoft.com/office/officeart/2005/8/layout/cycle7"/>
    <dgm:cxn modelId="{C76280BC-0EC5-4DE4-A546-7699ADC44806}" type="presParOf" srcId="{8376E188-7927-4020-89A1-9FD506DE77C4}" destId="{39DE305D-7A9C-4E1D-AFD0-FCE9711D66A6}" srcOrd="3" destOrd="0" presId="urn:microsoft.com/office/officeart/2005/8/layout/cycle7"/>
    <dgm:cxn modelId="{F8DE5ED4-FC1E-4952-8004-80DAE5B6F6BF}" type="presParOf" srcId="{39DE305D-7A9C-4E1D-AFD0-FCE9711D66A6}" destId="{BE61A49B-6754-4892-94E1-78357EAE0C01}" srcOrd="0" destOrd="0" presId="urn:microsoft.com/office/officeart/2005/8/layout/cycle7"/>
    <dgm:cxn modelId="{DFF193F9-3D3A-41CA-B469-CBFD5B735142}" type="presParOf" srcId="{8376E188-7927-4020-89A1-9FD506DE77C4}" destId="{8EDE671F-D776-4480-B08D-1F54DD1C20CF}" srcOrd="4" destOrd="0" presId="urn:microsoft.com/office/officeart/2005/8/layout/cycle7"/>
    <dgm:cxn modelId="{DC3A3AFD-FA1A-48CE-999A-4DCEE21182A5}" type="presParOf" srcId="{8376E188-7927-4020-89A1-9FD506DE77C4}" destId="{1011A302-10E8-401C-A183-6B157A7F7D51}" srcOrd="5" destOrd="0" presId="urn:microsoft.com/office/officeart/2005/8/layout/cycle7"/>
    <dgm:cxn modelId="{979E21C7-24A3-4A6D-9F3D-7132B07D38D7}" type="presParOf" srcId="{1011A302-10E8-401C-A183-6B157A7F7D51}" destId="{3F751AAC-EB8C-42B6-8778-14163F2351C9}" srcOrd="0" destOrd="0" presId="urn:microsoft.com/office/officeart/2005/8/layout/cycle7"/>
    <dgm:cxn modelId="{37B17B09-66EF-4C7A-9F28-67F5837EDA70}" type="presParOf" srcId="{8376E188-7927-4020-89A1-9FD506DE77C4}" destId="{3CC811BC-E0C7-4814-AEDF-52E9843BAF81}" srcOrd="6" destOrd="0" presId="urn:microsoft.com/office/officeart/2005/8/layout/cycle7"/>
    <dgm:cxn modelId="{9F7BA697-79FD-4CCA-84A1-9EC0A79748A4}" type="presParOf" srcId="{8376E188-7927-4020-89A1-9FD506DE77C4}" destId="{2234B9C9-D34B-4AA3-B823-CCB4C8E93C40}" srcOrd="7" destOrd="0" presId="urn:microsoft.com/office/officeart/2005/8/layout/cycle7"/>
    <dgm:cxn modelId="{B342DB1E-64E9-4BCE-99A5-C713828C5C2E}" type="presParOf" srcId="{2234B9C9-D34B-4AA3-B823-CCB4C8E93C40}" destId="{225C1C96-4D25-4C0A-B811-94FBB3168394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8C444C-091D-4016-832D-54E9C698027C}">
      <dsp:nvSpPr>
        <dsp:cNvPr id="0" name=""/>
        <dsp:cNvSpPr/>
      </dsp:nvSpPr>
      <dsp:spPr>
        <a:xfrm>
          <a:off x="1634205" y="790561"/>
          <a:ext cx="5276876" cy="5276876"/>
        </a:xfrm>
        <a:prstGeom prst="blockArc">
          <a:avLst>
            <a:gd name="adj1" fmla="val 10800000"/>
            <a:gd name="adj2" fmla="val 16200000"/>
            <a:gd name="adj3" fmla="val 463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B237C1-5036-4AD0-BA67-5CD19229B758}">
      <dsp:nvSpPr>
        <dsp:cNvPr id="0" name=""/>
        <dsp:cNvSpPr/>
      </dsp:nvSpPr>
      <dsp:spPr>
        <a:xfrm>
          <a:off x="1634205" y="790561"/>
          <a:ext cx="5276876" cy="5276876"/>
        </a:xfrm>
        <a:prstGeom prst="blockArc">
          <a:avLst>
            <a:gd name="adj1" fmla="val 5400000"/>
            <a:gd name="adj2" fmla="val 10800000"/>
            <a:gd name="adj3" fmla="val 463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E8D496-9898-4300-8DA8-6A6D59637D37}">
      <dsp:nvSpPr>
        <dsp:cNvPr id="0" name=""/>
        <dsp:cNvSpPr/>
      </dsp:nvSpPr>
      <dsp:spPr>
        <a:xfrm>
          <a:off x="1634205" y="790561"/>
          <a:ext cx="5276876" cy="5276876"/>
        </a:xfrm>
        <a:prstGeom prst="blockArc">
          <a:avLst>
            <a:gd name="adj1" fmla="val 0"/>
            <a:gd name="adj2" fmla="val 5400000"/>
            <a:gd name="adj3" fmla="val 463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25454D-3DC0-4BE2-979F-09A22FC68449}">
      <dsp:nvSpPr>
        <dsp:cNvPr id="0" name=""/>
        <dsp:cNvSpPr/>
      </dsp:nvSpPr>
      <dsp:spPr>
        <a:xfrm>
          <a:off x="1634205" y="790561"/>
          <a:ext cx="5276876" cy="5276876"/>
        </a:xfrm>
        <a:prstGeom prst="blockArc">
          <a:avLst>
            <a:gd name="adj1" fmla="val 16200000"/>
            <a:gd name="adj2" fmla="val 0"/>
            <a:gd name="adj3" fmla="val 463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DA45C3-647E-49C0-9440-5F39ABED289D}">
      <dsp:nvSpPr>
        <dsp:cNvPr id="0" name=""/>
        <dsp:cNvSpPr/>
      </dsp:nvSpPr>
      <dsp:spPr>
        <a:xfrm>
          <a:off x="3058445" y="2214801"/>
          <a:ext cx="2428396" cy="24283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300" kern="1200" dirty="0"/>
            <a:t>Manejo pesquero y la conservación 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300" b="1" u="sng" kern="1200" dirty="0"/>
            <a:t>Disrupción</a:t>
          </a:r>
          <a:r>
            <a:rPr lang="es-MX" sz="2300" kern="1200" dirty="0"/>
            <a:t> </a:t>
          </a:r>
        </a:p>
      </dsp:txBody>
      <dsp:txXfrm>
        <a:off x="3414075" y="2570431"/>
        <a:ext cx="1717136" cy="1717136"/>
      </dsp:txXfrm>
    </dsp:sp>
    <dsp:sp modelId="{E87EA592-47CB-4CC1-866D-DBFD57EACB78}">
      <dsp:nvSpPr>
        <dsp:cNvPr id="0" name=""/>
        <dsp:cNvSpPr/>
      </dsp:nvSpPr>
      <dsp:spPr>
        <a:xfrm>
          <a:off x="3422704" y="1818"/>
          <a:ext cx="1699877" cy="169987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/>
            <a:t>Datos e información</a:t>
          </a:r>
        </a:p>
      </dsp:txBody>
      <dsp:txXfrm>
        <a:off x="3671645" y="250759"/>
        <a:ext cx="1201995" cy="1201995"/>
      </dsp:txXfrm>
    </dsp:sp>
    <dsp:sp modelId="{3DD09077-283E-4A27-A4BD-898ADC4A610A}">
      <dsp:nvSpPr>
        <dsp:cNvPr id="0" name=""/>
        <dsp:cNvSpPr/>
      </dsp:nvSpPr>
      <dsp:spPr>
        <a:xfrm>
          <a:off x="5999947" y="2579061"/>
          <a:ext cx="1699877" cy="169987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/>
            <a:t>Acceso y uso de datos sin explorarse</a:t>
          </a:r>
        </a:p>
      </dsp:txBody>
      <dsp:txXfrm>
        <a:off x="6248888" y="2828002"/>
        <a:ext cx="1201995" cy="1201995"/>
      </dsp:txXfrm>
    </dsp:sp>
    <dsp:sp modelId="{CC3D2B35-A5C9-49A4-8537-D22C4A60B3AC}">
      <dsp:nvSpPr>
        <dsp:cNvPr id="0" name=""/>
        <dsp:cNvSpPr/>
      </dsp:nvSpPr>
      <dsp:spPr>
        <a:xfrm>
          <a:off x="3422704" y="5156303"/>
          <a:ext cx="1699877" cy="169987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/>
            <a:t>Fondos insuficientes</a:t>
          </a:r>
        </a:p>
      </dsp:txBody>
      <dsp:txXfrm>
        <a:off x="3671645" y="5405244"/>
        <a:ext cx="1201995" cy="1201995"/>
      </dsp:txXfrm>
    </dsp:sp>
    <dsp:sp modelId="{74E07C70-5DA6-40B9-8231-A44C9445FDE5}">
      <dsp:nvSpPr>
        <dsp:cNvPr id="0" name=""/>
        <dsp:cNvSpPr/>
      </dsp:nvSpPr>
      <dsp:spPr>
        <a:xfrm>
          <a:off x="845461" y="2579061"/>
          <a:ext cx="1699877" cy="169987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/>
            <a:t>Mejorar la gobernanza participativa y democrática</a:t>
          </a:r>
        </a:p>
      </dsp:txBody>
      <dsp:txXfrm>
        <a:off x="1094402" y="2828002"/>
        <a:ext cx="1201995" cy="120199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985E2D-A1D5-4306-B7EC-5E1DA62FCAD8}">
      <dsp:nvSpPr>
        <dsp:cNvPr id="0" name=""/>
        <dsp:cNvSpPr/>
      </dsp:nvSpPr>
      <dsp:spPr>
        <a:xfrm>
          <a:off x="3279070" y="987"/>
          <a:ext cx="2040497" cy="10202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1" kern="1200" dirty="0">
              <a:latin typeface="Montserrat" panose="00000500000000000000" pitchFamily="50" charset="0"/>
            </a:rPr>
            <a:t>Pesquero</a:t>
          </a:r>
        </a:p>
      </dsp:txBody>
      <dsp:txXfrm>
        <a:off x="3308952" y="30869"/>
        <a:ext cx="1980733" cy="960484"/>
      </dsp:txXfrm>
    </dsp:sp>
    <dsp:sp modelId="{EF9362C6-D8C2-4A5C-875D-58770FE94B76}">
      <dsp:nvSpPr>
        <dsp:cNvPr id="0" name=""/>
        <dsp:cNvSpPr/>
      </dsp:nvSpPr>
      <dsp:spPr>
        <a:xfrm rot="2700000">
          <a:off x="4747719" y="1312541"/>
          <a:ext cx="1063148" cy="357087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500" kern="1200"/>
        </a:p>
      </dsp:txBody>
      <dsp:txXfrm>
        <a:off x="4854845" y="1383958"/>
        <a:ext cx="848896" cy="214253"/>
      </dsp:txXfrm>
    </dsp:sp>
    <dsp:sp modelId="{CF46DF86-D022-428E-AD0D-C6095FCD6820}">
      <dsp:nvSpPr>
        <dsp:cNvPr id="0" name=""/>
        <dsp:cNvSpPr/>
      </dsp:nvSpPr>
      <dsp:spPr>
        <a:xfrm>
          <a:off x="5239018" y="1960935"/>
          <a:ext cx="2040497" cy="10202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1" kern="1200" dirty="0">
              <a:latin typeface="Montserrat" panose="00000500000000000000" pitchFamily="50" charset="0"/>
            </a:rPr>
            <a:t>Empresarial</a:t>
          </a:r>
        </a:p>
      </dsp:txBody>
      <dsp:txXfrm>
        <a:off x="5268900" y="1990817"/>
        <a:ext cx="1980733" cy="960484"/>
      </dsp:txXfrm>
    </dsp:sp>
    <dsp:sp modelId="{39DE305D-7A9C-4E1D-AFD0-FCE9711D66A6}">
      <dsp:nvSpPr>
        <dsp:cNvPr id="0" name=""/>
        <dsp:cNvSpPr/>
      </dsp:nvSpPr>
      <dsp:spPr>
        <a:xfrm rot="8100000">
          <a:off x="4747719" y="3272490"/>
          <a:ext cx="1063148" cy="357087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500" kern="1200"/>
        </a:p>
      </dsp:txBody>
      <dsp:txXfrm rot="10800000">
        <a:off x="4854845" y="3343907"/>
        <a:ext cx="848896" cy="214253"/>
      </dsp:txXfrm>
    </dsp:sp>
    <dsp:sp modelId="{8EDE671F-D776-4480-B08D-1F54DD1C20CF}">
      <dsp:nvSpPr>
        <dsp:cNvPr id="0" name=""/>
        <dsp:cNvSpPr/>
      </dsp:nvSpPr>
      <dsp:spPr>
        <a:xfrm>
          <a:off x="3067991" y="3920883"/>
          <a:ext cx="2462655" cy="10202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1" kern="1200" dirty="0">
              <a:latin typeface="Montserrat" panose="00000500000000000000" pitchFamily="50" charset="0"/>
            </a:rPr>
            <a:t>Gubernamental </a:t>
          </a:r>
        </a:p>
      </dsp:txBody>
      <dsp:txXfrm>
        <a:off x="3097873" y="3950765"/>
        <a:ext cx="2402891" cy="960484"/>
      </dsp:txXfrm>
    </dsp:sp>
    <dsp:sp modelId="{1011A302-10E8-401C-A183-6B157A7F7D51}">
      <dsp:nvSpPr>
        <dsp:cNvPr id="0" name=""/>
        <dsp:cNvSpPr/>
      </dsp:nvSpPr>
      <dsp:spPr>
        <a:xfrm rot="13500000">
          <a:off x="2787771" y="3272490"/>
          <a:ext cx="1063148" cy="357087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500" kern="1200"/>
        </a:p>
      </dsp:txBody>
      <dsp:txXfrm rot="10800000">
        <a:off x="2894897" y="3343907"/>
        <a:ext cx="848896" cy="214253"/>
      </dsp:txXfrm>
    </dsp:sp>
    <dsp:sp modelId="{3CC811BC-E0C7-4814-AEDF-52E9843BAF81}">
      <dsp:nvSpPr>
        <dsp:cNvPr id="0" name=""/>
        <dsp:cNvSpPr/>
      </dsp:nvSpPr>
      <dsp:spPr>
        <a:xfrm>
          <a:off x="1319122" y="1960935"/>
          <a:ext cx="2040497" cy="10202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1" kern="1200" dirty="0">
              <a:latin typeface="Montserrat" panose="00000500000000000000" pitchFamily="50" charset="0"/>
            </a:rPr>
            <a:t>Académico </a:t>
          </a:r>
        </a:p>
      </dsp:txBody>
      <dsp:txXfrm>
        <a:off x="1349004" y="1990817"/>
        <a:ext cx="1980733" cy="960484"/>
      </dsp:txXfrm>
    </dsp:sp>
    <dsp:sp modelId="{2234B9C9-D34B-4AA3-B823-CCB4C8E93C40}">
      <dsp:nvSpPr>
        <dsp:cNvPr id="0" name=""/>
        <dsp:cNvSpPr/>
      </dsp:nvSpPr>
      <dsp:spPr>
        <a:xfrm rot="18900000">
          <a:off x="2787771" y="1312541"/>
          <a:ext cx="1063148" cy="357087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500" kern="1200"/>
        </a:p>
      </dsp:txBody>
      <dsp:txXfrm>
        <a:off x="2894897" y="1383958"/>
        <a:ext cx="848896" cy="2142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70638B-559E-4466-A453-03317CC6A24B}" type="datetimeFigureOut">
              <a:rPr lang="es-MX" smtClean="0"/>
              <a:t>09/02/2023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8A617C-54C0-441B-AD21-430466AB43F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81556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buFont typeface="Wingdings" panose="05000000000000000000" pitchFamily="2" charset="2"/>
              <a:buNone/>
            </a:pP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8A617C-54C0-441B-AD21-430466AB43F5}" type="slidenum">
              <a:rPr lang="es-MX" smtClean="0"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89263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8A617C-54C0-441B-AD21-430466AB43F5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25219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8A617C-54C0-441B-AD21-430466AB43F5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73724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CADBE6-DCFA-40F4-B38E-A7608CD3A817}" type="slidenum">
              <a:rPr lang="es-MX" smtClean="0"/>
              <a:t>12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605099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8A617C-54C0-441B-AD21-430466AB43F5}" type="slidenum">
              <a:rPr lang="es-MX" smtClean="0"/>
              <a:t>20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11734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2CCC2F-09E4-C757-13BA-3AB668BC5D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611C4D4-7352-8ED1-283F-75BB2B6495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CAF0BC-2D31-8152-9DB6-0EDABBDE2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55CA3-2C6C-470D-AA2C-7DF2243F7F49}" type="datetimeFigureOut">
              <a:rPr lang="es-MX" smtClean="0"/>
              <a:t>09/02/2023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EEEEE49-05A3-CCEF-E481-0DDA6813A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DFABED-2A3B-00F1-339E-29DED2FF5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E6FF9-F929-454D-ABA5-BBFFC7FC6BD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68541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463146-9D71-FBBB-C3FD-A98382F18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6986740-8C41-D25B-1178-FCBE574AB0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D537166-A22D-D727-FBD8-70BD540D0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55CA3-2C6C-470D-AA2C-7DF2243F7F49}" type="datetimeFigureOut">
              <a:rPr lang="es-MX" smtClean="0"/>
              <a:t>09/02/2023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C703565-C8AE-F5D9-92F8-4600642DA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ECB653B-1234-F027-5521-3F9FC1E74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E6FF9-F929-454D-ABA5-BBFFC7FC6BD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93255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41A510E-9170-C13E-1ED4-EAFA35F8ED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43A78E9-E090-4B5F-A6F8-5486A9C924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55DC628-45A2-9994-3AB6-F2C1CADC3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55CA3-2C6C-470D-AA2C-7DF2243F7F49}" type="datetimeFigureOut">
              <a:rPr lang="es-MX" smtClean="0"/>
              <a:t>09/02/2023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F292728-CC4B-A4F7-9B7C-ADD8E18F9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0933BBC-CC92-450C-AEB5-DF4635375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E6FF9-F929-454D-ABA5-BBFFC7FC6BD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91868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CEDCF3-8DAD-2B0D-313D-2E99938D9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5150929-E75F-B65D-D0F3-6D50DE8842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036FF18-502E-FEB5-B58F-65739026D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55CA3-2C6C-470D-AA2C-7DF2243F7F49}" type="datetimeFigureOut">
              <a:rPr lang="es-MX" smtClean="0"/>
              <a:t>09/02/2023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407015A-B465-64BD-4984-384854F9E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274634-1745-A257-7D22-1F5AC8B0C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E6FF9-F929-454D-ABA5-BBFFC7FC6BD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25837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54AE28-5839-B3E8-9E14-FFA3D5388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BBC6DF7-026C-F1B9-A56F-829052B68D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17DE7D9-B93B-5120-778A-02B4D4C2B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55CA3-2C6C-470D-AA2C-7DF2243F7F49}" type="datetimeFigureOut">
              <a:rPr lang="es-MX" smtClean="0"/>
              <a:t>09/02/2023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BA2B914-0102-18E8-7EF0-B122D4264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A6312D6-C270-BE62-5B3A-7DE7651B0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E6FF9-F929-454D-ABA5-BBFFC7FC6BD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42167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9BEDD8-4F1A-0D37-971E-0EBE59BBA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A6443E7-F2FB-7796-79DA-3BD934905C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71AB80-30AB-05F3-4CF4-31B41F9C91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A48A041-4F41-4C99-1AAD-C8C8C58A5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55CA3-2C6C-470D-AA2C-7DF2243F7F49}" type="datetimeFigureOut">
              <a:rPr lang="es-MX" smtClean="0"/>
              <a:t>09/02/2023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3368E41-F688-175A-F470-2CA07D0A3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F3C0926-E355-5A7B-40C9-DB3BF9E2B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E6FF9-F929-454D-ABA5-BBFFC7FC6BD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36562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194E4B-BDA2-68F4-E92E-1C80717F0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C1E0BB6-170E-4CA1-A6F6-A36B76EE0E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34F304D-AD8B-87DF-2903-E1D44A3B3B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575E1D1-2CB2-F5A0-DCD8-80D71B4103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3E5A14F-C37E-EFF0-F03B-2F07F43631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F209E20-3300-1435-B4DE-458DE6479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55CA3-2C6C-470D-AA2C-7DF2243F7F49}" type="datetimeFigureOut">
              <a:rPr lang="es-MX" smtClean="0"/>
              <a:t>09/02/2023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576901A-5A5A-CD3B-B7B7-421B640B2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B01C3A0-1439-C65E-E2F7-8586310C7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E6FF9-F929-454D-ABA5-BBFFC7FC6BD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03039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EDB6A0-F3EC-E692-BECF-CE839D7BA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18D5882-DBDB-1C65-54C7-C5D39F084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55CA3-2C6C-470D-AA2C-7DF2243F7F49}" type="datetimeFigureOut">
              <a:rPr lang="es-MX" smtClean="0"/>
              <a:t>09/02/2023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9FD628E-1827-9E4B-1A89-7ED2E886D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A1C50BF-D21F-C795-E3F1-4297AA68E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E6FF9-F929-454D-ABA5-BBFFC7FC6BD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55578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DDA4462-5434-B50D-117B-EEE349E06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55CA3-2C6C-470D-AA2C-7DF2243F7F49}" type="datetimeFigureOut">
              <a:rPr lang="es-MX" smtClean="0"/>
              <a:t>09/02/2023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100B5C3-2168-0D56-0C80-9CDF82E0D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223E4D5-5B8C-F6FA-A1D5-0544CAB4D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E6FF9-F929-454D-ABA5-BBFFC7FC6BD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37118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6811BD-D6DB-CD3F-2771-E94659BA1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597EE64-29BE-B282-DFA8-3B4E3A3C04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4482D89-EBF9-B6D9-8473-D594FF0AF9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EF187C3-0706-057B-0056-9F811165A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55CA3-2C6C-470D-AA2C-7DF2243F7F49}" type="datetimeFigureOut">
              <a:rPr lang="es-MX" smtClean="0"/>
              <a:t>09/02/2023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348EE40-8B3A-DEB0-47B9-446FB188C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E55386F-BE1E-C8D5-52AA-D1301B104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E6FF9-F929-454D-ABA5-BBFFC7FC6BD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74272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CCFB80-3745-592F-B200-11D0AEC05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2D04DB2-A17F-7FB6-7ED4-2E8AD03BC2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8D30293-9685-E42E-1DBC-309BE166FA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54BA7EF-D670-48DF-2CE5-EBB062CF4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55CA3-2C6C-470D-AA2C-7DF2243F7F49}" type="datetimeFigureOut">
              <a:rPr lang="es-MX" smtClean="0"/>
              <a:t>09/02/2023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782B668-C11B-8DA7-A2D8-73878342C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F92A585-13B7-72A8-F11E-34A74C0FB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E6FF9-F929-454D-ABA5-BBFFC7FC6BD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26627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14DB5D4-C453-F178-DBB9-61B7A2443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D49D155-5D6C-A4B7-77F0-DCBD5D8F42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C3C4D1F-6CBF-8033-A056-D8908BFDC3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F55CA3-2C6C-470D-AA2C-7DF2243F7F49}" type="datetimeFigureOut">
              <a:rPr lang="es-MX" smtClean="0"/>
              <a:t>09/02/2023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F101226-8F54-5AF0-D784-A38843379A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35DC966-328D-A6B2-4C87-E2B81BC4AB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FE6FF9-F929-454D-ABA5-BBFFC7FC6BD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75724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2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13.jpg"/><Relationship Id="rId9" Type="http://schemas.microsoft.com/office/2007/relationships/diagramDrawing" Target="../diagrams/drawing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6.HEIC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9ECF47-02E6-D73E-B5B3-D97DE748A0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578" y="902525"/>
            <a:ext cx="11941770" cy="2526475"/>
          </a:xfrm>
        </p:spPr>
        <p:txBody>
          <a:bodyPr>
            <a:noAutofit/>
          </a:bodyPr>
          <a:lstStyle/>
          <a:p>
            <a:r>
              <a:rPr lang="es-MX" sz="44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Innovación Azul</a:t>
            </a:r>
            <a:br>
              <a:rPr lang="es-MX" sz="44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</a:br>
            <a:r>
              <a:rPr lang="es-MX" sz="44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Movilizar el conocimiento y crear una economía digital basada en datos más justa para los pescadores(as) artesanales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C3252FB-625C-EB5D-A61A-9CC1D287EE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9579" y="4000257"/>
            <a:ext cx="9144000" cy="2685551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s-ES" sz="4400" b="1" dirty="0">
                <a:solidFill>
                  <a:schemeClr val="bg1"/>
                </a:solidFill>
              </a:rPr>
              <a:t>Gabriela Alejandra Cuevas Gómez</a:t>
            </a:r>
            <a:br>
              <a:rPr lang="es-ES" sz="4400" b="1" dirty="0">
                <a:solidFill>
                  <a:schemeClr val="bg1"/>
                </a:solidFill>
              </a:rPr>
            </a:br>
            <a:r>
              <a:rPr lang="es-ES" sz="3600" b="1" dirty="0">
                <a:solidFill>
                  <a:schemeClr val="bg1"/>
                </a:solidFill>
                <a:latin typeface="+mj-lt"/>
              </a:rPr>
              <a:t>Curadora en Innovación </a:t>
            </a:r>
          </a:p>
          <a:p>
            <a:pPr algn="l"/>
            <a:r>
              <a:rPr lang="es-ES" sz="3600" b="1" dirty="0">
                <a:solidFill>
                  <a:schemeClr val="bg1"/>
                </a:solidFill>
                <a:latin typeface="+mj-lt"/>
              </a:rPr>
              <a:t>Comunidad y Biodiversidad, A. C.</a:t>
            </a:r>
          </a:p>
          <a:p>
            <a:pPr algn="l"/>
            <a:endParaRPr lang="es-ES" sz="3600" b="1" dirty="0">
              <a:solidFill>
                <a:schemeClr val="bg1"/>
              </a:solidFill>
              <a:latin typeface="+mj-lt"/>
            </a:endParaRPr>
          </a:p>
          <a:p>
            <a:pPr algn="r"/>
            <a:r>
              <a:rPr lang="es-ES" sz="3600" b="1" dirty="0">
                <a:solidFill>
                  <a:schemeClr val="bg1"/>
                </a:solidFill>
                <a:latin typeface="+mj-lt"/>
              </a:rPr>
              <a:t>gcuevas@cobi.org.mx</a:t>
            </a:r>
            <a:endParaRPr lang="es-MX" sz="3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250681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BE4906A5-67DC-B586-6E28-5A12BC18AA63}"/>
              </a:ext>
            </a:extLst>
          </p:cNvPr>
          <p:cNvSpPr txBox="1">
            <a:spLocks/>
          </p:cNvSpPr>
          <p:nvPr/>
        </p:nvSpPr>
        <p:spPr>
          <a:xfrm>
            <a:off x="6566169" y="2105493"/>
            <a:ext cx="5257800" cy="36781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4100" b="1" dirty="0">
                <a:solidFill>
                  <a:srgbClr val="293EA8"/>
                </a:solidFill>
              </a:rPr>
              <a:t>Hay varios océanos y problemáticas</a:t>
            </a:r>
          </a:p>
          <a:p>
            <a:r>
              <a:rPr lang="es-ES" sz="4100" b="1" dirty="0">
                <a:solidFill>
                  <a:srgbClr val="293EA8"/>
                </a:solidFill>
              </a:rPr>
              <a:t>La pesca es compleja</a:t>
            </a:r>
          </a:p>
          <a:p>
            <a:endParaRPr lang="en-US" sz="4100" b="1" dirty="0">
              <a:solidFill>
                <a:srgbClr val="293EA8"/>
              </a:solidFill>
            </a:endParaRPr>
          </a:p>
          <a:p>
            <a:pPr marL="0" indent="0" algn="ctr">
              <a:buNone/>
            </a:pPr>
            <a:r>
              <a:rPr lang="es-MX" sz="4100" b="1" dirty="0">
                <a:solidFill>
                  <a:srgbClr val="293EA8"/>
                </a:solidFill>
              </a:rPr>
              <a:t>Somos solo un pez en el océano</a:t>
            </a:r>
          </a:p>
        </p:txBody>
      </p:sp>
      <p:pic>
        <p:nvPicPr>
          <p:cNvPr id="6" name="Picture 20">
            <a:extLst>
              <a:ext uri="{FF2B5EF4-FFF2-40B4-BE49-F238E27FC236}">
                <a16:creationId xmlns:a16="http://schemas.microsoft.com/office/drawing/2014/main" id="{FC8885AA-139D-40A9-BE6F-0D60D69D14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638" y="1027906"/>
            <a:ext cx="6363021" cy="5320085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1B073339-3C8D-486A-B5FA-78F9C6C8E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74377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BE4906A5-67DC-B586-6E28-5A12BC18AA63}"/>
              </a:ext>
            </a:extLst>
          </p:cNvPr>
          <p:cNvSpPr txBox="1">
            <a:spLocks/>
          </p:cNvSpPr>
          <p:nvPr/>
        </p:nvSpPr>
        <p:spPr>
          <a:xfrm>
            <a:off x="6566169" y="2105493"/>
            <a:ext cx="5257800" cy="36781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4100" b="1" dirty="0">
                <a:solidFill>
                  <a:srgbClr val="293EA8"/>
                </a:solidFill>
              </a:rPr>
              <a:t>Innovación Azul ayuda resolver esto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1B073339-3C8D-486A-B5FA-78F9C6C8E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7" name="Picture 19">
            <a:extLst>
              <a:ext uri="{FF2B5EF4-FFF2-40B4-BE49-F238E27FC236}">
                <a16:creationId xmlns:a16="http://schemas.microsoft.com/office/drawing/2014/main" id="{6980CD38-CD99-48E3-99B0-7FD3E9ED49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349" y="365125"/>
            <a:ext cx="6950042" cy="592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8026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8CA3A376-23A2-4DAB-9EF5-ECCA42FE26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57" t="17480" r="70868" b="12471"/>
          <a:stretch/>
        </p:blipFill>
        <p:spPr>
          <a:xfrm>
            <a:off x="5056137" y="2110297"/>
            <a:ext cx="2126264" cy="1927378"/>
          </a:xfrm>
          <a:prstGeom prst="rect">
            <a:avLst/>
          </a:prstGeom>
        </p:spPr>
      </p:pic>
      <p:pic>
        <p:nvPicPr>
          <p:cNvPr id="11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A3824B4-A1BC-47A5-9DA9-CF862E6420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66" t="30471" b="23768"/>
          <a:stretch/>
        </p:blipFill>
        <p:spPr>
          <a:xfrm>
            <a:off x="3986250" y="819349"/>
            <a:ext cx="4266038" cy="81026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3AD5DEE6-C72A-460F-81B3-B59977170397}"/>
              </a:ext>
            </a:extLst>
          </p:cNvPr>
          <p:cNvSpPr txBox="1"/>
          <p:nvPr/>
        </p:nvSpPr>
        <p:spPr>
          <a:xfrm>
            <a:off x="7018258" y="70668"/>
            <a:ext cx="4988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400" b="1" dirty="0">
                <a:solidFill>
                  <a:schemeClr val="accent1"/>
                </a:solidFill>
                <a:latin typeface="Montserrat" panose="00000500000000000000" pitchFamily="50" charset="0"/>
              </a:rPr>
              <a:t>Software como servicio (SaaS)</a:t>
            </a:r>
          </a:p>
        </p:txBody>
      </p:sp>
      <p:sp>
        <p:nvSpPr>
          <p:cNvPr id="16" name="Google Shape;59;p9">
            <a:extLst>
              <a:ext uri="{FF2B5EF4-FFF2-40B4-BE49-F238E27FC236}">
                <a16:creationId xmlns:a16="http://schemas.microsoft.com/office/drawing/2014/main" id="{1B9CB74E-CE14-40F0-B2A7-67780C12EDF6}"/>
              </a:ext>
            </a:extLst>
          </p:cNvPr>
          <p:cNvSpPr txBox="1"/>
          <p:nvPr/>
        </p:nvSpPr>
        <p:spPr>
          <a:xfrm>
            <a:off x="2016356" y="6038651"/>
            <a:ext cx="8159287" cy="69965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>
              <a:defRPr lang="en-US"/>
            </a:defPPr>
            <a:lvl1pPr lvl="0" algn="ctr">
              <a:defRPr sz="1600">
                <a:latin typeface="Montserrat" panose="00000500000000000000" pitchFamily="50" charset="0"/>
              </a:defRPr>
            </a:lvl1pPr>
          </a:lstStyle>
          <a:p>
            <a:r>
              <a:rPr lang="es-ES" dirty="0">
                <a:sym typeface="Avenir"/>
              </a:rPr>
              <a:t>Oportunidades de comercialización y patrocinio para industrias marinas y sectores adyacentes
</a:t>
            </a:r>
            <a:endParaRPr dirty="0">
              <a:sym typeface="Avenir"/>
            </a:endParaRPr>
          </a:p>
        </p:txBody>
      </p:sp>
      <p:sp>
        <p:nvSpPr>
          <p:cNvPr id="17" name="Google Shape;58;p9">
            <a:extLst>
              <a:ext uri="{FF2B5EF4-FFF2-40B4-BE49-F238E27FC236}">
                <a16:creationId xmlns:a16="http://schemas.microsoft.com/office/drawing/2014/main" id="{E4D9E4FC-35AF-4A3B-A4E5-F8D492FCA747}"/>
              </a:ext>
            </a:extLst>
          </p:cNvPr>
          <p:cNvSpPr txBox="1"/>
          <p:nvPr/>
        </p:nvSpPr>
        <p:spPr>
          <a:xfrm>
            <a:off x="7428321" y="5125986"/>
            <a:ext cx="4462573" cy="6100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>
              <a:defRPr lang="en-US"/>
            </a:defPPr>
            <a:lvl1pPr lvl="0" algn="ctr">
              <a:defRPr sz="1600">
                <a:latin typeface="Montserrat" panose="00000500000000000000" pitchFamily="50" charset="0"/>
              </a:defRPr>
            </a:lvl1pPr>
          </a:lstStyle>
          <a:p>
            <a:r>
              <a:rPr lang="es-ES" dirty="0">
                <a:sym typeface="Avenir"/>
              </a:rPr>
              <a:t>Mercado, para bienes, servicios e ideas </a:t>
            </a:r>
            <a:endParaRPr dirty="0">
              <a:sym typeface="Avenir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D168D2-02D1-4AAF-913C-F1371E87746C}"/>
              </a:ext>
            </a:extLst>
          </p:cNvPr>
          <p:cNvSpPr/>
          <p:nvPr/>
        </p:nvSpPr>
        <p:spPr>
          <a:xfrm>
            <a:off x="313272" y="1922612"/>
            <a:ext cx="4023989" cy="1354217"/>
          </a:xfrm>
          <a:prstGeom prst="rect">
            <a:avLst/>
          </a:prstGeom>
          <a:ln w="317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MX" b="1" i="1" dirty="0">
                <a:solidFill>
                  <a:schemeClr val="accent1"/>
                </a:solidFill>
                <a:latin typeface="Montserrat" panose="00000500000000000000" pitchFamily="50" charset="0"/>
                <a:sym typeface="Avenir"/>
              </a:rPr>
              <a:t>Panel empresarial basado en la Web para cooperativas y grupos pesqueros </a:t>
            </a:r>
            <a:endParaRPr lang="es-MX" sz="2400" dirty="0">
              <a:latin typeface="Montserrat" panose="00000500000000000000" pitchFamily="50" charset="0"/>
              <a:ea typeface="Avenir"/>
              <a:cs typeface="Avenir"/>
              <a:sym typeface="Avenir"/>
            </a:endParaRPr>
          </a:p>
          <a:p>
            <a:pPr algn="ctr"/>
            <a:r>
              <a:rPr lang="es-MX" sz="1400" dirty="0">
                <a:latin typeface="Montserrat" panose="00000500000000000000" pitchFamily="50" charset="0"/>
              </a:rPr>
              <a:t>Bitácoras, visualización de datos, alertas, mercado y comunicación.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F985DB2-182E-4E47-9723-3CB42B11F0A0}"/>
              </a:ext>
            </a:extLst>
          </p:cNvPr>
          <p:cNvSpPr/>
          <p:nvPr/>
        </p:nvSpPr>
        <p:spPr>
          <a:xfrm>
            <a:off x="7931700" y="3250263"/>
            <a:ext cx="4266038" cy="584775"/>
          </a:xfrm>
          <a:prstGeom prst="rect">
            <a:avLst/>
          </a:prstGeom>
          <a:ln w="317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MX" b="1" i="1" dirty="0">
                <a:solidFill>
                  <a:schemeClr val="accent1"/>
                </a:solidFill>
                <a:latin typeface="Montserrat" panose="00000500000000000000" pitchFamily="50" charset="0"/>
              </a:rPr>
              <a:t>Canales de comunicación</a:t>
            </a:r>
            <a:endParaRPr lang="es-MX" i="1" dirty="0">
              <a:latin typeface="Montserrat" panose="00000500000000000000" pitchFamily="50" charset="0"/>
            </a:endParaRPr>
          </a:p>
          <a:p>
            <a:pPr algn="ctr"/>
            <a:r>
              <a:rPr lang="es-MX" sz="1400" dirty="0">
                <a:latin typeface="Montserrat" panose="00000500000000000000" pitchFamily="50" charset="0"/>
              </a:rPr>
              <a:t>Foros de discusión por grupo temático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8E81CFD-4F49-406D-B334-449935803DC8}"/>
              </a:ext>
            </a:extLst>
          </p:cNvPr>
          <p:cNvSpPr/>
          <p:nvPr/>
        </p:nvSpPr>
        <p:spPr>
          <a:xfrm>
            <a:off x="241915" y="3860287"/>
            <a:ext cx="4166702" cy="646331"/>
          </a:xfrm>
          <a:prstGeom prst="rect">
            <a:avLst/>
          </a:prstGeom>
          <a:ln w="317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MX" b="1" i="1" dirty="0">
                <a:solidFill>
                  <a:schemeClr val="accent1"/>
                </a:solidFill>
                <a:latin typeface="Montserrat" panose="00000500000000000000" pitchFamily="50" charset="0"/>
              </a:rPr>
              <a:t>Contribuciones a agendas globales</a:t>
            </a:r>
            <a:endParaRPr lang="es-MX" i="1" dirty="0">
              <a:latin typeface="Montserrat" panose="00000500000000000000" pitchFamily="50" charset="0"/>
            </a:endParaRPr>
          </a:p>
        </p:txBody>
      </p:sp>
      <p:sp>
        <p:nvSpPr>
          <p:cNvPr id="12" name="Rectangle 34">
            <a:extLst>
              <a:ext uri="{FF2B5EF4-FFF2-40B4-BE49-F238E27FC236}">
                <a16:creationId xmlns:a16="http://schemas.microsoft.com/office/drawing/2014/main" id="{080ACC9A-ABE2-41E9-80AE-F763172ADED2}"/>
              </a:ext>
            </a:extLst>
          </p:cNvPr>
          <p:cNvSpPr/>
          <p:nvPr/>
        </p:nvSpPr>
        <p:spPr>
          <a:xfrm>
            <a:off x="8138582" y="1920740"/>
            <a:ext cx="3663385" cy="1231106"/>
          </a:xfrm>
          <a:prstGeom prst="rect">
            <a:avLst/>
          </a:prstGeom>
          <a:ln w="317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MX" b="1" i="1" dirty="0" err="1">
                <a:solidFill>
                  <a:schemeClr val="accent1"/>
                </a:solidFill>
                <a:latin typeface="Montserrat" panose="00000500000000000000" pitchFamily="50" charset="0"/>
              </a:rPr>
              <a:t>Co-creación</a:t>
            </a:r>
            <a:r>
              <a:rPr lang="es-MX" b="1" i="1" dirty="0">
                <a:solidFill>
                  <a:schemeClr val="accent1"/>
                </a:solidFill>
                <a:latin typeface="Montserrat" panose="00000500000000000000" pitchFamily="50" charset="0"/>
              </a:rPr>
              <a:t> de soluciones</a:t>
            </a:r>
            <a:endParaRPr lang="es-MX" i="1" dirty="0">
              <a:latin typeface="Montserrat" panose="00000500000000000000" pitchFamily="50" charset="0"/>
            </a:endParaRPr>
          </a:p>
          <a:p>
            <a:pPr algn="ctr"/>
            <a:r>
              <a:rPr lang="es-MX" sz="1400" dirty="0" err="1">
                <a:latin typeface="Montserrat" panose="00000500000000000000" pitchFamily="50" charset="0"/>
              </a:rPr>
              <a:t>Co-crear</a:t>
            </a:r>
            <a:r>
              <a:rPr lang="es-MX" sz="1400" dirty="0">
                <a:latin typeface="Montserrat" panose="00000500000000000000" pitchFamily="50" charset="0"/>
              </a:rPr>
              <a:t> y compartir soluciones para adaptar a cambios globales (social, ambiental, político, económico, COVID-19)</a:t>
            </a:r>
          </a:p>
        </p:txBody>
      </p:sp>
      <p:sp>
        <p:nvSpPr>
          <p:cNvPr id="13" name="Rectangle 23">
            <a:extLst>
              <a:ext uri="{FF2B5EF4-FFF2-40B4-BE49-F238E27FC236}">
                <a16:creationId xmlns:a16="http://schemas.microsoft.com/office/drawing/2014/main" id="{B12603D1-8A21-42CE-A9A4-534B248CD763}"/>
              </a:ext>
            </a:extLst>
          </p:cNvPr>
          <p:cNvSpPr/>
          <p:nvPr/>
        </p:nvSpPr>
        <p:spPr>
          <a:xfrm>
            <a:off x="8022352" y="4037675"/>
            <a:ext cx="3895844" cy="369332"/>
          </a:xfrm>
          <a:prstGeom prst="rect">
            <a:avLst/>
          </a:prstGeom>
          <a:ln w="317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MX" b="1" i="1" dirty="0">
                <a:solidFill>
                  <a:schemeClr val="accent1"/>
                </a:solidFill>
                <a:latin typeface="Montserrat" panose="00000500000000000000" pitchFamily="50" charset="0"/>
              </a:rPr>
              <a:t>Conexiones a plataformas</a:t>
            </a:r>
          </a:p>
        </p:txBody>
      </p:sp>
      <p:sp>
        <p:nvSpPr>
          <p:cNvPr id="15" name="Google Shape;57;p9">
            <a:extLst>
              <a:ext uri="{FF2B5EF4-FFF2-40B4-BE49-F238E27FC236}">
                <a16:creationId xmlns:a16="http://schemas.microsoft.com/office/drawing/2014/main" id="{6D4F24C7-9100-4B9E-9BFD-6E508215A28D}"/>
              </a:ext>
            </a:extLst>
          </p:cNvPr>
          <p:cNvSpPr txBox="1"/>
          <p:nvPr/>
        </p:nvSpPr>
        <p:spPr>
          <a:xfrm>
            <a:off x="531186" y="5125986"/>
            <a:ext cx="4232494" cy="6100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 algn="ctr"/>
            <a:r>
              <a:rPr lang="es-ES" sz="1600" dirty="0">
                <a:latin typeface="Montserrat" panose="00000500000000000000" pitchFamily="50" charset="0"/>
                <a:sym typeface="Avenir"/>
              </a:rPr>
              <a:t>Datos y análisis para ONG e investigadores 
</a:t>
            </a:r>
            <a:endParaRPr sz="1600" dirty="0">
              <a:latin typeface="Montserrat" panose="00000500000000000000" pitchFamily="50" charset="0"/>
              <a:sym typeface="Avenir"/>
            </a:endParaRP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F0D9C556-33CF-4B95-9758-53E638AFF201}"/>
              </a:ext>
            </a:extLst>
          </p:cNvPr>
          <p:cNvGraphicFramePr/>
          <p:nvPr>
            <p:extLst/>
          </p:nvPr>
        </p:nvGraphicFramePr>
        <p:xfrm>
          <a:off x="1819949" y="657602"/>
          <a:ext cx="8598639" cy="49421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284490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4" grpId="0"/>
      <p:bldP spid="9" grpId="0"/>
      <p:bldP spid="10" grpId="0"/>
      <p:bldP spid="12" grpId="0"/>
      <p:bldP spid="13" grpId="0"/>
      <p:bldP spid="15" grpId="0" animBg="1"/>
      <p:bldGraphic spid="3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BE4906A5-67DC-B586-6E28-5A12BC18AA63}"/>
              </a:ext>
            </a:extLst>
          </p:cNvPr>
          <p:cNvSpPr txBox="1">
            <a:spLocks/>
          </p:cNvSpPr>
          <p:nvPr/>
        </p:nvSpPr>
        <p:spPr>
          <a:xfrm>
            <a:off x="5474199" y="0"/>
            <a:ext cx="6626757" cy="36781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sz="3200" dirty="0">
                <a:solidFill>
                  <a:srgbClr val="293EA8"/>
                </a:solidFill>
              </a:rPr>
              <a:t>Los grandes retos en la pesca requieren soluciones de la misma magnitud. </a:t>
            </a:r>
          </a:p>
          <a:p>
            <a:pPr marL="0" indent="0" algn="ctr">
              <a:buNone/>
            </a:pPr>
            <a:r>
              <a:rPr lang="es-MX" sz="3200" b="1" dirty="0">
                <a:solidFill>
                  <a:srgbClr val="293EA8"/>
                </a:solidFill>
              </a:rPr>
              <a:t>Para esto tenemos que unir las voces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63D25F6-1F0E-4297-BF20-39A3A0F5EA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455" t="17910" r="35859" b="7661"/>
          <a:stretch/>
        </p:blipFill>
        <p:spPr>
          <a:xfrm>
            <a:off x="368031" y="-16349"/>
            <a:ext cx="5106168" cy="6874349"/>
          </a:xfrm>
          <a:prstGeom prst="rect">
            <a:avLst/>
          </a:prstGeom>
        </p:spPr>
      </p:pic>
      <p:sp>
        <p:nvSpPr>
          <p:cNvPr id="8" name="Speech Bubble: Rectangle with Corners Rounded 9">
            <a:extLst>
              <a:ext uri="{FF2B5EF4-FFF2-40B4-BE49-F238E27FC236}">
                <a16:creationId xmlns:a16="http://schemas.microsoft.com/office/drawing/2014/main" id="{7EF161FB-884B-4F55-93BD-2196F0CBD679}"/>
              </a:ext>
            </a:extLst>
          </p:cNvPr>
          <p:cNvSpPr/>
          <p:nvPr/>
        </p:nvSpPr>
        <p:spPr>
          <a:xfrm>
            <a:off x="5649622" y="2028108"/>
            <a:ext cx="4930745" cy="1888832"/>
          </a:xfrm>
          <a:prstGeom prst="wedgeRoundRectCallout">
            <a:avLst>
              <a:gd name="adj1" fmla="val -1077"/>
              <a:gd name="adj2" fmla="val 73298"/>
              <a:gd name="adj3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1400" b="1" i="1" dirty="0">
                <a:latin typeface="Montserrat" panose="00000500000000000000" pitchFamily="50" charset="0"/>
              </a:rPr>
              <a:t>“Somos un grupo de mujeres y hombres unidos por el bien común de la conservación marina y las pesquerías sostenibles en nuestras comunidades. Producimos ciencia, transmitimos los conocimientos y nos aliamos para compartir las buenas prácticas y lograr el bienestar social a través de las generaciones”</a:t>
            </a:r>
            <a:r>
              <a:rPr lang="es-ES" sz="1400" b="1" i="1" dirty="0">
                <a:latin typeface="Montserrat" panose="00000500000000000000" pitchFamily="50" charset="0"/>
              </a:rPr>
              <a:t> </a:t>
            </a:r>
          </a:p>
        </p:txBody>
      </p:sp>
      <p:pic>
        <p:nvPicPr>
          <p:cNvPr id="10" name="Imagen 9" descr="Diagrama&#10;&#10;Descripción generada automáticamente">
            <a:extLst>
              <a:ext uri="{FF2B5EF4-FFF2-40B4-BE49-F238E27FC236}">
                <a16:creationId xmlns:a16="http://schemas.microsoft.com/office/drawing/2014/main" id="{EB9968D4-1056-428A-8234-D694B64D38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332" y="3419417"/>
            <a:ext cx="4019231" cy="4019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0485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BE4906A5-67DC-B586-6E28-5A12BC18AA63}"/>
              </a:ext>
            </a:extLst>
          </p:cNvPr>
          <p:cNvSpPr txBox="1">
            <a:spLocks/>
          </p:cNvSpPr>
          <p:nvPr/>
        </p:nvSpPr>
        <p:spPr>
          <a:xfrm>
            <a:off x="4940135" y="312319"/>
            <a:ext cx="7251865" cy="36781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sz="4100" b="1" dirty="0">
                <a:solidFill>
                  <a:srgbClr val="293EA8"/>
                </a:solidFill>
              </a:rPr>
              <a:t>Enfoque al individuo</a:t>
            </a:r>
          </a:p>
          <a:p>
            <a:pPr marL="0" indent="0" algn="ctr">
              <a:buNone/>
            </a:pPr>
            <a:r>
              <a:rPr lang="es-MX" sz="4100" b="1" dirty="0">
                <a:solidFill>
                  <a:srgbClr val="293EA8"/>
                </a:solidFill>
              </a:rPr>
              <a:t>empoderamiento del individuo con datos</a:t>
            </a:r>
          </a:p>
          <a:p>
            <a:pPr marL="0" indent="0" algn="ctr">
              <a:buNone/>
            </a:pPr>
            <a:endParaRPr lang="es-MX" sz="4100" b="1" dirty="0">
              <a:solidFill>
                <a:srgbClr val="293EA8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235E889-E539-4338-AF5D-A051CFA7E1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439" t="16978" r="12558" b="41152"/>
          <a:stretch/>
        </p:blipFill>
        <p:spPr>
          <a:xfrm>
            <a:off x="398709" y="0"/>
            <a:ext cx="4393974" cy="6858001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2D78F16-6553-42D4-9B1F-CC56A62B0E61}"/>
              </a:ext>
            </a:extLst>
          </p:cNvPr>
          <p:cNvSpPr/>
          <p:nvPr/>
        </p:nvSpPr>
        <p:spPr>
          <a:xfrm>
            <a:off x="5518067" y="2440459"/>
            <a:ext cx="6096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s-ES" sz="2800" dirty="0">
                <a:latin typeface="+mj-lt"/>
              </a:rPr>
              <a:t>Los usuarios deciden qué comparten, </a:t>
            </a:r>
            <a:r>
              <a:rPr lang="es-ES" sz="2800" i="1" dirty="0">
                <a:latin typeface="+mj-lt"/>
              </a:rPr>
              <a:t>lo que es suyo, siga siendo suyo, ya sea su idea o el valor que difunde o transmite a Innovación Azul</a:t>
            </a:r>
          </a:p>
          <a:p>
            <a:pPr algn="r"/>
            <a:r>
              <a:rPr lang="es-ES" sz="2800" b="1" dirty="0">
                <a:latin typeface="+mj-lt"/>
              </a:rPr>
              <a:t>La soberanía de los datos </a:t>
            </a:r>
            <a:r>
              <a:rPr lang="es-ES" sz="2800" dirty="0">
                <a:latin typeface="+mj-lt"/>
              </a:rPr>
              <a:t>es un componente clave y la identidad digital de cada usuario</a:t>
            </a:r>
          </a:p>
          <a:p>
            <a:pPr algn="r"/>
            <a:endParaRPr lang="en-US" sz="28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262961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12">
            <a:extLst>
              <a:ext uri="{FF2B5EF4-FFF2-40B4-BE49-F238E27FC236}">
                <a16:creationId xmlns:a16="http://schemas.microsoft.com/office/drawing/2014/main" id="{48DB9B2D-4BEA-43F4-9C3B-2090401B26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3925614"/>
              </p:ext>
            </p:extLst>
          </p:nvPr>
        </p:nvGraphicFramePr>
        <p:xfrm>
          <a:off x="485702" y="1275262"/>
          <a:ext cx="11460876" cy="51949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2543">
                  <a:extLst>
                    <a:ext uri="{9D8B030D-6E8A-4147-A177-3AD203B41FA5}">
                      <a16:colId xmlns:a16="http://schemas.microsoft.com/office/drawing/2014/main" val="3526314944"/>
                    </a:ext>
                  </a:extLst>
                </a:gridCol>
                <a:gridCol w="4773908">
                  <a:extLst>
                    <a:ext uri="{9D8B030D-6E8A-4147-A177-3AD203B41FA5}">
                      <a16:colId xmlns:a16="http://schemas.microsoft.com/office/drawing/2014/main" val="734034066"/>
                    </a:ext>
                  </a:extLst>
                </a:gridCol>
                <a:gridCol w="4484425">
                  <a:extLst>
                    <a:ext uri="{9D8B030D-6E8A-4147-A177-3AD203B41FA5}">
                      <a16:colId xmlns:a16="http://schemas.microsoft.com/office/drawing/2014/main" val="208689104"/>
                    </a:ext>
                  </a:extLst>
                </a:gridCol>
              </a:tblGrid>
              <a:tr h="392359">
                <a:tc>
                  <a:txBody>
                    <a:bodyPr/>
                    <a:lstStyle/>
                    <a:p>
                      <a:endParaRPr lang="es-MX" sz="2000" noProof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i="1" noProof="0" dirty="0">
                          <a:solidFill>
                            <a:schemeClr val="tx1"/>
                          </a:solidFill>
                          <a:latin typeface="+mj-lt"/>
                        </a:rPr>
                        <a:t>Innovación Azul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noProof="0" dirty="0">
                          <a:solidFill>
                            <a:schemeClr val="tx1"/>
                          </a:solidFill>
                          <a:latin typeface="+mj-lt"/>
                        </a:rPr>
                        <a:t>App para el mercado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8922247"/>
                  </a:ext>
                </a:extLst>
              </a:tr>
              <a:tr h="836749">
                <a:tc>
                  <a:txBody>
                    <a:bodyPr/>
                    <a:lstStyle/>
                    <a:p>
                      <a:pPr algn="l"/>
                      <a:r>
                        <a:rPr lang="es-MX" sz="2000" b="1" kern="1200" noProof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Publico objetivo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noProof="0" dirty="0">
                          <a:solidFill>
                            <a:schemeClr val="tx1"/>
                          </a:solidFill>
                          <a:latin typeface="+mj-lt"/>
                        </a:rPr>
                        <a:t>Todos.</a:t>
                      </a:r>
                    </a:p>
                    <a:p>
                      <a:pPr algn="ctr"/>
                      <a:r>
                        <a:rPr lang="es-MX" sz="2000" noProof="0" dirty="0">
                          <a:solidFill>
                            <a:schemeClr val="tx1"/>
                          </a:solidFill>
                          <a:latin typeface="+mj-lt"/>
                        </a:rPr>
                        <a:t>Todos los pescadores y miembros de la cadena de suministro, académicos, gobierno, ONG y empresas privadas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noProof="0" dirty="0">
                          <a:solidFill>
                            <a:schemeClr val="tx1"/>
                          </a:solidFill>
                          <a:latin typeface="+mj-lt"/>
                        </a:rPr>
                        <a:t>Pescadores y consumidores con recursos económicos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5327326"/>
                  </a:ext>
                </a:extLst>
              </a:tr>
              <a:tr h="1239124">
                <a:tc>
                  <a:txBody>
                    <a:bodyPr/>
                    <a:lstStyle/>
                    <a:p>
                      <a:pPr algn="l"/>
                      <a:r>
                        <a:rPr lang="es-MX" sz="2000" b="1" kern="1200" noProof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Soberania de datos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s-MX" sz="2000" kern="1200" noProof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Los pescadores son dueños de sus datos y toman decisiones sobre su uso, incluida la extracción de valor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s-MX" sz="2000" kern="1200" noProof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Datos privados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3073010"/>
                  </a:ext>
                </a:extLst>
              </a:tr>
              <a:tr h="773969">
                <a:tc>
                  <a:txBody>
                    <a:bodyPr/>
                    <a:lstStyle/>
                    <a:p>
                      <a:pPr algn="l"/>
                      <a:r>
                        <a:rPr lang="es-MX" sz="2000" b="1" kern="1200" noProof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Escalable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b="1" noProof="0" dirty="0">
                          <a:solidFill>
                            <a:schemeClr val="tx1"/>
                          </a:solidFill>
                          <a:latin typeface="+mj-lt"/>
                        </a:rPr>
                        <a:t>Diseñado para escalar exponencialmente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noProof="0">
                          <a:solidFill>
                            <a:schemeClr val="tx1"/>
                          </a:solidFill>
                          <a:latin typeface="+mj-lt"/>
                        </a:rPr>
                        <a:t>Incorporación laboriosa, solo por invitación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1201876"/>
                  </a:ext>
                </a:extLst>
              </a:tr>
              <a:tr h="548228">
                <a:tc>
                  <a:txBody>
                    <a:bodyPr/>
                    <a:lstStyle/>
                    <a:p>
                      <a:pPr algn="l"/>
                      <a:r>
                        <a:rPr lang="es-MX" sz="2000" b="1" kern="1200" noProof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Confianza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noProof="0" dirty="0">
                          <a:solidFill>
                            <a:schemeClr val="tx1"/>
                          </a:solidFill>
                          <a:latin typeface="+mj-lt"/>
                        </a:rPr>
                        <a:t>El usuario decide cómo y qué compartir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noProof="0" dirty="0">
                          <a:solidFill>
                            <a:schemeClr val="tx1"/>
                          </a:solidFill>
                          <a:latin typeface="+mj-lt"/>
                        </a:rPr>
                        <a:t>El pesador y comprador deben confiar el uno en el otro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6853557"/>
                  </a:ext>
                </a:extLst>
              </a:tr>
              <a:tr h="773969">
                <a:tc>
                  <a:txBody>
                    <a:bodyPr/>
                    <a:lstStyle/>
                    <a:p>
                      <a:pPr algn="l"/>
                      <a:r>
                        <a:rPr lang="es-MX" sz="2000" b="1" kern="1200" noProof="0" dirty="0" err="1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Inter-operable</a:t>
                      </a:r>
                      <a:endParaRPr lang="es-MX" sz="2000" b="1" kern="1200" noProof="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b="1" noProof="0" dirty="0">
                          <a:solidFill>
                            <a:schemeClr val="tx1"/>
                          </a:solidFill>
                          <a:latin typeface="+mj-lt"/>
                        </a:rPr>
                        <a:t>API para conectarse a otras plataformas como CONABIO, TBTI…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000" noProof="0" dirty="0">
                          <a:solidFill>
                            <a:schemeClr val="tx1"/>
                          </a:solidFill>
                          <a:latin typeface="+mj-lt"/>
                        </a:rPr>
                        <a:t>Sistema propietario cerrado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9559539"/>
                  </a:ext>
                </a:extLst>
              </a:tr>
            </a:tbl>
          </a:graphicData>
        </a:graphic>
      </p:graphicFrame>
      <p:sp>
        <p:nvSpPr>
          <p:cNvPr id="4" name="Rectángulo 3">
            <a:extLst>
              <a:ext uri="{FF2B5EF4-FFF2-40B4-BE49-F238E27FC236}">
                <a16:creationId xmlns:a16="http://schemas.microsoft.com/office/drawing/2014/main" id="{57AA86F1-9C16-408D-A6C3-32FEB3B17CDD}"/>
              </a:ext>
            </a:extLst>
          </p:cNvPr>
          <p:cNvSpPr/>
          <p:nvPr/>
        </p:nvSpPr>
        <p:spPr>
          <a:xfrm>
            <a:off x="967160" y="226841"/>
            <a:ext cx="10257680" cy="6601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s-MX" sz="4100" b="1" dirty="0">
                <a:solidFill>
                  <a:srgbClr val="293EA8"/>
                </a:solidFill>
              </a:rPr>
              <a:t>Disrupción tecnológica en el sector productivo</a:t>
            </a:r>
          </a:p>
        </p:txBody>
      </p:sp>
    </p:spTree>
    <p:extLst>
      <p:ext uri="{BB962C8B-B14F-4D97-AF65-F5344CB8AC3E}">
        <p14:creationId xmlns:p14="http://schemas.microsoft.com/office/powerpoint/2010/main" val="13522530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E29B9E8C-5772-4B86-8836-1969B1E97F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7" t="32324" r="53872" b="61191"/>
          <a:stretch/>
        </p:blipFill>
        <p:spPr>
          <a:xfrm>
            <a:off x="1656577" y="1826923"/>
            <a:ext cx="5006352" cy="1644728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57AA86F1-9C16-408D-A6C3-32FEB3B17CDD}"/>
              </a:ext>
            </a:extLst>
          </p:cNvPr>
          <p:cNvSpPr/>
          <p:nvPr/>
        </p:nvSpPr>
        <p:spPr>
          <a:xfrm>
            <a:off x="1244479" y="226841"/>
            <a:ext cx="9703041" cy="17958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s-MX" sz="4100" b="1" dirty="0">
                <a:solidFill>
                  <a:srgbClr val="293EA8"/>
                </a:solidFill>
              </a:rPr>
              <a:t>Herramientas de comunicación en el sector </a:t>
            </a:r>
            <a:br>
              <a:rPr lang="es-MX" sz="4100" b="1" dirty="0">
                <a:solidFill>
                  <a:srgbClr val="293EA8"/>
                </a:solidFill>
              </a:rPr>
            </a:br>
            <a:r>
              <a:rPr lang="es-MX" sz="4100" b="1" dirty="0">
                <a:solidFill>
                  <a:srgbClr val="293EA8"/>
                </a:solidFill>
              </a:rPr>
              <a:t>Acceso a un dispositivo móvil</a:t>
            </a:r>
            <a:br>
              <a:rPr lang="es-MX" sz="4100" b="1" dirty="0">
                <a:solidFill>
                  <a:srgbClr val="293EA8"/>
                </a:solidFill>
              </a:rPr>
            </a:br>
            <a:endParaRPr lang="es-MX" sz="4100" b="1" dirty="0">
              <a:solidFill>
                <a:srgbClr val="293EA8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896DB54-3F45-42FE-B571-DE0AA3A527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98" t="40260" r="6888" b="48004"/>
          <a:stretch/>
        </p:blipFill>
        <p:spPr>
          <a:xfrm>
            <a:off x="6096000" y="3538799"/>
            <a:ext cx="4572000" cy="2800858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BF403DA2-5B61-4584-A55E-443404BD1532}"/>
              </a:ext>
            </a:extLst>
          </p:cNvPr>
          <p:cNvSpPr/>
          <p:nvPr/>
        </p:nvSpPr>
        <p:spPr>
          <a:xfrm>
            <a:off x="6868510" y="2333396"/>
            <a:ext cx="4814327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s-MX" dirty="0">
                <a:solidFill>
                  <a:srgbClr val="3A3838"/>
                </a:solidFill>
              </a:rPr>
              <a:t>Red de valor: </a:t>
            </a:r>
            <a:r>
              <a:rPr lang="es-MX" b="1" dirty="0">
                <a:solidFill>
                  <a:srgbClr val="3A3838"/>
                </a:solidFill>
              </a:rPr>
              <a:t>37% se dedica a la producción, seguida de la </a:t>
            </a:r>
            <a:r>
              <a:rPr lang="es-MX" b="1" dirty="0" err="1">
                <a:solidFill>
                  <a:srgbClr val="3A3838"/>
                </a:solidFill>
              </a:rPr>
              <a:t>pos-producción</a:t>
            </a:r>
            <a:r>
              <a:rPr lang="es-MX" b="1" dirty="0">
                <a:solidFill>
                  <a:srgbClr val="3A3838"/>
                </a:solidFill>
              </a:rPr>
              <a:t> (21%). 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35DC7B4E-7142-430D-BBDC-66A0E48A0D9F}"/>
              </a:ext>
            </a:extLst>
          </p:cNvPr>
          <p:cNvSpPr/>
          <p:nvPr/>
        </p:nvSpPr>
        <p:spPr>
          <a:xfrm>
            <a:off x="1804311" y="4213139"/>
            <a:ext cx="466659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A3838"/>
                </a:solidFill>
              </a:rPr>
              <a:t>¿Para qué se usa el internet?: </a:t>
            </a:r>
          </a:p>
          <a:p>
            <a:pPr marL="342900" indent="-342900">
              <a:buAutoNum type="arabicPeriod"/>
            </a:pPr>
            <a:r>
              <a:rPr lang="es-MX" b="1" dirty="0">
                <a:solidFill>
                  <a:srgbClr val="3A3838"/>
                </a:solidFill>
              </a:rPr>
              <a:t>Asuntos relacionados con el trabajo, </a:t>
            </a:r>
          </a:p>
          <a:p>
            <a:pPr marL="342900" indent="-342900">
              <a:buAutoNum type="arabicPeriod"/>
            </a:pPr>
            <a:r>
              <a:rPr lang="es-MX" b="1" dirty="0">
                <a:solidFill>
                  <a:srgbClr val="3A3838"/>
                </a:solidFill>
              </a:rPr>
              <a:t>Para estar en contacto con la familia o amigos,</a:t>
            </a:r>
          </a:p>
          <a:p>
            <a:pPr marL="342900" indent="-342900">
              <a:buAutoNum type="arabicPeriod"/>
            </a:pPr>
            <a:r>
              <a:rPr lang="es-MX" b="1" dirty="0">
                <a:solidFill>
                  <a:srgbClr val="3A3838"/>
                </a:solidFill>
              </a:rPr>
              <a:t>Revisar el pronóstico del tiempo </a:t>
            </a:r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1E41DBCD-34A0-420F-8B8E-52D1589A29D1}"/>
              </a:ext>
            </a:extLst>
          </p:cNvPr>
          <p:cNvCxnSpPr/>
          <p:nvPr/>
        </p:nvCxnSpPr>
        <p:spPr>
          <a:xfrm>
            <a:off x="2312742" y="2596896"/>
            <a:ext cx="4075867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32507EDD-E49C-412F-997F-3B5DABAB4C77}"/>
              </a:ext>
            </a:extLst>
          </p:cNvPr>
          <p:cNvCxnSpPr/>
          <p:nvPr/>
        </p:nvCxnSpPr>
        <p:spPr>
          <a:xfrm>
            <a:off x="2395037" y="3275857"/>
            <a:ext cx="4075867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62171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57AA86F1-9C16-408D-A6C3-32FEB3B17CDD}"/>
              </a:ext>
            </a:extLst>
          </p:cNvPr>
          <p:cNvSpPr/>
          <p:nvPr/>
        </p:nvSpPr>
        <p:spPr>
          <a:xfrm>
            <a:off x="2941839" y="226841"/>
            <a:ext cx="6308329" cy="19241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s-MX" sz="4100" b="1" dirty="0">
                <a:solidFill>
                  <a:srgbClr val="293EA8"/>
                </a:solidFill>
              </a:rPr>
              <a:t>El comienzo de este proceso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s-MX" sz="4100" b="1" dirty="0">
                <a:solidFill>
                  <a:srgbClr val="293EA8"/>
                </a:solidFill>
              </a:rPr>
              <a:t>Un bloque</a:t>
            </a:r>
            <a:br>
              <a:rPr lang="es-MX" sz="4100" b="1" dirty="0">
                <a:solidFill>
                  <a:srgbClr val="293EA8"/>
                </a:solidFill>
              </a:rPr>
            </a:br>
            <a:endParaRPr lang="es-MX" sz="4100" b="1" dirty="0">
              <a:solidFill>
                <a:srgbClr val="293EA8"/>
              </a:solidFill>
            </a:endParaRPr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32507EDD-E49C-412F-997F-3B5DABAB4C77}"/>
              </a:ext>
            </a:extLst>
          </p:cNvPr>
          <p:cNvCxnSpPr/>
          <p:nvPr/>
        </p:nvCxnSpPr>
        <p:spPr>
          <a:xfrm>
            <a:off x="2395037" y="3275857"/>
            <a:ext cx="4075867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3" name="Picture 2" descr="Qr code&#10;&#10;Description automatically generated">
            <a:extLst>
              <a:ext uri="{FF2B5EF4-FFF2-40B4-BE49-F238E27FC236}">
                <a16:creationId xmlns:a16="http://schemas.microsoft.com/office/drawing/2014/main" id="{B37EEDC9-E647-4702-B673-966F0D9A0D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0" y="1667933"/>
            <a:ext cx="4612193" cy="4612193"/>
          </a:xfrm>
          <a:prstGeom prst="rect">
            <a:avLst/>
          </a:prstGeom>
        </p:spPr>
      </p:pic>
      <p:pic>
        <p:nvPicPr>
          <p:cNvPr id="14" name="Picture 4" descr="Qr code&#10;&#10;Description automatically generated">
            <a:extLst>
              <a:ext uri="{FF2B5EF4-FFF2-40B4-BE49-F238E27FC236}">
                <a16:creationId xmlns:a16="http://schemas.microsoft.com/office/drawing/2014/main" id="{6157985E-6BEA-4B6A-A08F-2808EC7B72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760" y="1667933"/>
            <a:ext cx="4612192" cy="4612192"/>
          </a:xfrm>
          <a:prstGeom prst="rect">
            <a:avLst/>
          </a:prstGeom>
        </p:spPr>
      </p:pic>
      <p:pic>
        <p:nvPicPr>
          <p:cNvPr id="15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D4A0D1A-ADE5-4D17-BA1D-C010D63087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546" y="-237969"/>
            <a:ext cx="6156833" cy="702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8273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57AA86F1-9C16-408D-A6C3-32FEB3B17CDD}"/>
              </a:ext>
            </a:extLst>
          </p:cNvPr>
          <p:cNvSpPr/>
          <p:nvPr/>
        </p:nvSpPr>
        <p:spPr>
          <a:xfrm>
            <a:off x="534603" y="226841"/>
            <a:ext cx="11972547" cy="1228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s-MX" sz="4100" b="1" dirty="0">
                <a:solidFill>
                  <a:srgbClr val="293EA8"/>
                </a:solidFill>
              </a:rPr>
              <a:t>PescaData: </a:t>
            </a:r>
            <a:r>
              <a:rPr lang="es-MX" sz="4100" dirty="0">
                <a:solidFill>
                  <a:srgbClr val="293EA8"/>
                </a:solidFill>
              </a:rPr>
              <a:t>Intercambio y fortalecimiento de conocimiento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34AA582C-3A4D-4AF7-9E46-0F2412512FA1}"/>
              </a:ext>
            </a:extLst>
          </p:cNvPr>
          <p:cNvGrpSpPr/>
          <p:nvPr/>
        </p:nvGrpSpPr>
        <p:grpSpPr>
          <a:xfrm>
            <a:off x="520401" y="1283463"/>
            <a:ext cx="11671599" cy="5574537"/>
            <a:chOff x="112103" y="648970"/>
            <a:chExt cx="11816218" cy="5574537"/>
          </a:xfrm>
        </p:grpSpPr>
        <p:pic>
          <p:nvPicPr>
            <p:cNvPr id="8" name="Imagen 7" descr="Interfaz de usuario gráfica, Aplicación&#10;&#10;Descripción generada automáticamente">
              <a:extLst>
                <a:ext uri="{FF2B5EF4-FFF2-40B4-BE49-F238E27FC236}">
                  <a16:creationId xmlns:a16="http://schemas.microsoft.com/office/drawing/2014/main" id="{C1CB9313-7D45-4459-B07F-199C94E7F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81" t="9516" r="8542" b="4228"/>
            <a:stretch/>
          </p:blipFill>
          <p:spPr>
            <a:xfrm>
              <a:off x="4077762" y="648970"/>
              <a:ext cx="3966901" cy="5087037"/>
            </a:xfrm>
            <a:prstGeom prst="rect">
              <a:avLst/>
            </a:prstGeom>
          </p:spPr>
        </p:pic>
        <p:sp>
          <p:nvSpPr>
            <p:cNvPr id="9" name="Marcador de texto 2">
              <a:extLst>
                <a:ext uri="{FF2B5EF4-FFF2-40B4-BE49-F238E27FC236}">
                  <a16:creationId xmlns:a16="http://schemas.microsoft.com/office/drawing/2014/main" id="{D17A8D7F-CCC3-45E5-8729-2B57B47EAE16}"/>
                </a:ext>
              </a:extLst>
            </p:cNvPr>
            <p:cNvSpPr txBox="1">
              <a:spLocks/>
            </p:cNvSpPr>
            <p:nvPr/>
          </p:nvSpPr>
          <p:spPr>
            <a:xfrm>
              <a:off x="112103" y="2368831"/>
              <a:ext cx="4382506" cy="983685"/>
            </a:xfrm>
            <a:prstGeom prst="rect">
              <a:avLst/>
            </a:prstGeom>
          </p:spPr>
          <p:txBody>
            <a:bodyPr>
              <a:normAutofit fontScale="92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lnSpc>
                  <a:spcPct val="11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en-US" sz="2000" dirty="0" err="1">
                  <a:solidFill>
                    <a:schemeClr val="bg2">
                      <a:lumMod val="50000"/>
                    </a:schemeClr>
                  </a:solidFill>
                  <a:latin typeface="+mj-lt"/>
                </a:rPr>
                <a:t>Registro</a:t>
              </a:r>
              <a:r>
                <a:rPr lang="en-US" sz="2000" dirty="0">
                  <a:solidFill>
                    <a:schemeClr val="bg2">
                      <a:lumMod val="50000"/>
                    </a:schemeClr>
                  </a:solidFill>
                  <a:latin typeface="+mj-lt"/>
                </a:rPr>
                <a:t> y </a:t>
              </a:r>
              <a:r>
                <a:rPr lang="en-US" sz="2000" dirty="0" err="1">
                  <a:solidFill>
                    <a:schemeClr val="bg2">
                      <a:lumMod val="50000"/>
                    </a:schemeClr>
                  </a:solidFill>
                  <a:latin typeface="+mj-lt"/>
                </a:rPr>
                <a:t>organización</a:t>
              </a:r>
              <a:r>
                <a:rPr lang="en-US" sz="2000" dirty="0">
                  <a:solidFill>
                    <a:schemeClr val="bg2">
                      <a:lumMod val="50000"/>
                    </a:schemeClr>
                  </a:solidFill>
                  <a:latin typeface="+mj-lt"/>
                </a:rPr>
                <a:t> de sus </a:t>
              </a:r>
              <a:r>
                <a:rPr lang="en-US" sz="2000" dirty="0" err="1">
                  <a:solidFill>
                    <a:schemeClr val="bg2">
                      <a:lumMod val="50000"/>
                    </a:schemeClr>
                  </a:solidFill>
                  <a:latin typeface="+mj-lt"/>
                </a:rPr>
                <a:t>bitácoras</a:t>
              </a:r>
              <a:r>
                <a:rPr lang="en-US" sz="2000" dirty="0">
                  <a:solidFill>
                    <a:schemeClr val="bg2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sz="2000" dirty="0" err="1">
                  <a:solidFill>
                    <a:schemeClr val="bg2">
                      <a:lumMod val="50000"/>
                    </a:schemeClr>
                  </a:solidFill>
                  <a:latin typeface="+mj-lt"/>
                </a:rPr>
                <a:t>pesqueras</a:t>
              </a:r>
              <a:r>
                <a:rPr lang="en-US" sz="2000" dirty="0">
                  <a:solidFill>
                    <a:schemeClr val="bg2">
                      <a:lumMod val="50000"/>
                    </a:schemeClr>
                  </a:solidFill>
                  <a:latin typeface="+mj-lt"/>
                </a:rPr>
                <a:t> –</a:t>
              </a:r>
              <a:r>
                <a:rPr lang="en-US" sz="2000" b="1" dirty="0" err="1">
                  <a:solidFill>
                    <a:schemeClr val="bg2">
                      <a:lumMod val="50000"/>
                    </a:schemeClr>
                  </a:solidFill>
                  <a:latin typeface="+mj-lt"/>
                </a:rPr>
                <a:t>Datos</a:t>
              </a:r>
              <a:r>
                <a:rPr lang="en-US" sz="2000" b="1" dirty="0">
                  <a:solidFill>
                    <a:schemeClr val="bg2">
                      <a:lumMod val="50000"/>
                    </a:schemeClr>
                  </a:solidFill>
                  <a:latin typeface="+mj-lt"/>
                </a:rPr>
                <a:t> al </a:t>
              </a:r>
              <a:r>
                <a:rPr lang="en-US" sz="2000" b="1" dirty="0" err="1">
                  <a:solidFill>
                    <a:schemeClr val="bg2">
                      <a:lumMod val="50000"/>
                    </a:schemeClr>
                  </a:solidFill>
                  <a:latin typeface="+mj-lt"/>
                </a:rPr>
                <a:t>momento</a:t>
              </a:r>
              <a:endParaRPr lang="en-US" sz="2000" b="1" dirty="0">
                <a:solidFill>
                  <a:schemeClr val="bg2">
                    <a:lumMod val="50000"/>
                  </a:schemeClr>
                </a:solidFill>
                <a:latin typeface="+mj-lt"/>
              </a:endParaRPr>
            </a:p>
            <a:p>
              <a:pPr marL="0" indent="0" algn="ctr">
                <a:buFont typeface="Arial" panose="020B0604020202020204" pitchFamily="34" charset="0"/>
                <a:buNone/>
              </a:pPr>
              <a:br>
                <a:rPr lang="es-MX" sz="900" dirty="0">
                  <a:solidFill>
                    <a:srgbClr val="466392"/>
                  </a:solidFill>
                  <a:latin typeface="+mj-lt"/>
                  <a:ea typeface="Trebuchet MS" charset="0"/>
                  <a:cs typeface="Trebuchet MS" charset="0"/>
                </a:rPr>
              </a:br>
              <a:endParaRPr lang="es-MX" sz="900" dirty="0">
                <a:latin typeface="+mj-lt"/>
              </a:endParaRPr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F74FEDE4-913D-449C-B339-0CC80D3E1953}"/>
                </a:ext>
              </a:extLst>
            </p:cNvPr>
            <p:cNvSpPr/>
            <p:nvPr/>
          </p:nvSpPr>
          <p:spPr>
            <a:xfrm>
              <a:off x="316701" y="1239124"/>
              <a:ext cx="3928153" cy="8679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lvl="1" algn="ctr" defTabSz="914400">
                <a:lnSpc>
                  <a:spcPct val="90000"/>
                </a:lnSpc>
                <a:spcBef>
                  <a:spcPts val="1000"/>
                </a:spcBef>
              </a:pPr>
              <a:r>
                <a:rPr lang="es-ES" sz="2800" b="1" dirty="0">
                  <a:solidFill>
                    <a:schemeClr val="bg2">
                      <a:lumMod val="50000"/>
                    </a:schemeClr>
                  </a:solidFill>
                  <a:latin typeface="+mj-lt"/>
                </a:rPr>
                <a:t>Herramienta creada por y para pescadoras (es)</a:t>
              </a:r>
            </a:p>
          </p:txBody>
        </p:sp>
        <p:cxnSp>
          <p:nvCxnSpPr>
            <p:cNvPr id="11" name="Conector: angular 10">
              <a:extLst>
                <a:ext uri="{FF2B5EF4-FFF2-40B4-BE49-F238E27FC236}">
                  <a16:creationId xmlns:a16="http://schemas.microsoft.com/office/drawing/2014/main" id="{953EA218-4274-4D25-865A-B4C75E25D2EC}"/>
                </a:ext>
              </a:extLst>
            </p:cNvPr>
            <p:cNvCxnSpPr>
              <a:cxnSpLocks/>
              <a:endCxn id="27" idx="2"/>
            </p:cNvCxnSpPr>
            <p:nvPr/>
          </p:nvCxnSpPr>
          <p:spPr>
            <a:xfrm rot="10800000">
              <a:off x="2181917" y="5461054"/>
              <a:ext cx="3732868" cy="157433"/>
            </a:xfrm>
            <a:prstGeom prst="bentConnector2">
              <a:avLst/>
            </a:prstGeom>
            <a:ln w="19050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6" name="Conector: angular 15">
              <a:extLst>
                <a:ext uri="{FF2B5EF4-FFF2-40B4-BE49-F238E27FC236}">
                  <a16:creationId xmlns:a16="http://schemas.microsoft.com/office/drawing/2014/main" id="{2F206908-44DB-478F-BDAA-8DFA2717B56E}"/>
                </a:ext>
              </a:extLst>
            </p:cNvPr>
            <p:cNvCxnSpPr>
              <a:cxnSpLocks/>
              <a:endCxn id="17" idx="0"/>
            </p:cNvCxnSpPr>
            <p:nvPr/>
          </p:nvCxnSpPr>
          <p:spPr>
            <a:xfrm rot="10800000" flipV="1">
              <a:off x="2343200" y="3154807"/>
              <a:ext cx="2566242" cy="491042"/>
            </a:xfrm>
            <a:prstGeom prst="bentConnector2">
              <a:avLst/>
            </a:prstGeom>
            <a:ln w="19050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809F600E-761B-4A83-A6E6-FC65D86108BA}"/>
                </a:ext>
              </a:extLst>
            </p:cNvPr>
            <p:cNvSpPr txBox="1"/>
            <p:nvPr/>
          </p:nvSpPr>
          <p:spPr>
            <a:xfrm>
              <a:off x="923036" y="3645849"/>
              <a:ext cx="2840329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 algn="ctr"/>
              <a:r>
                <a:rPr lang="es-MX" sz="2800" b="1" dirty="0">
                  <a:solidFill>
                    <a:schemeClr val="bg2">
                      <a:lumMod val="50000"/>
                    </a:schemeClr>
                  </a:solidFill>
                  <a:latin typeface="+mj-lt"/>
                </a:rPr>
                <a:t>Información segura</a:t>
              </a:r>
            </a:p>
          </p:txBody>
        </p:sp>
        <p:sp>
          <p:nvSpPr>
            <p:cNvPr id="18" name="Marcador de texto 2">
              <a:extLst>
                <a:ext uri="{FF2B5EF4-FFF2-40B4-BE49-F238E27FC236}">
                  <a16:creationId xmlns:a16="http://schemas.microsoft.com/office/drawing/2014/main" id="{F0F5F077-A022-49CF-B35F-252B3132D5C4}"/>
                </a:ext>
              </a:extLst>
            </p:cNvPr>
            <p:cNvSpPr txBox="1">
              <a:spLocks/>
            </p:cNvSpPr>
            <p:nvPr/>
          </p:nvSpPr>
          <p:spPr>
            <a:xfrm>
              <a:off x="7114847" y="2128725"/>
              <a:ext cx="4690877" cy="684334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bg2">
                      <a:lumMod val="50000"/>
                    </a:schemeClr>
                  </a:solidFill>
                  <a:latin typeface="Montserrat" panose="00000500000000000000" pitchFamily="50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bg2">
                      <a:lumMod val="50000"/>
                    </a:schemeClr>
                  </a:solidFill>
                  <a:latin typeface="Montserrat" panose="00000500000000000000" pitchFamily="50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bg2">
                      <a:lumMod val="50000"/>
                    </a:schemeClr>
                  </a:solidFill>
                  <a:latin typeface="Montserrat" panose="00000500000000000000" pitchFamily="50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bg2">
                      <a:lumMod val="50000"/>
                    </a:schemeClr>
                  </a:solidFill>
                  <a:latin typeface="Montserrat" panose="00000500000000000000" pitchFamily="50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bg2">
                      <a:lumMod val="50000"/>
                    </a:schemeClr>
                  </a:solidFill>
                  <a:latin typeface="Montserrat" panose="00000500000000000000" pitchFamily="50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spcBef>
                  <a:spcPts val="1000"/>
                </a:spcBef>
                <a:buNone/>
              </a:pPr>
              <a:r>
                <a:rPr lang="es-MX" sz="2800" dirty="0">
                  <a:latin typeface="+mj-lt"/>
                </a:rPr>
                <a:t>Red de conexión con pescadores y pescadoras, y otros actores</a:t>
              </a:r>
            </a:p>
            <a:p>
              <a:pPr marL="0" lvl="1" indent="0" algn="ctr">
                <a:spcBef>
                  <a:spcPts val="1000"/>
                </a:spcBef>
                <a:buNone/>
              </a:pPr>
              <a:endParaRPr lang="es-MX" sz="2800" dirty="0">
                <a:latin typeface="+mj-lt"/>
              </a:endParaRPr>
            </a:p>
            <a:p>
              <a:pPr marL="0" indent="0" algn="ctr">
                <a:buNone/>
              </a:pPr>
              <a:br>
                <a:rPr lang="es-MX" sz="2800" dirty="0">
                  <a:latin typeface="+mj-lt"/>
                  <a:ea typeface="Trebuchet MS" charset="0"/>
                  <a:cs typeface="Trebuchet MS" charset="0"/>
                </a:rPr>
              </a:br>
              <a:endParaRPr lang="es-MX" sz="2800" dirty="0">
                <a:latin typeface="+mj-lt"/>
              </a:endParaRPr>
            </a:p>
          </p:txBody>
        </p:sp>
        <p:cxnSp>
          <p:nvCxnSpPr>
            <p:cNvPr id="19" name="Conector: angular 18">
              <a:extLst>
                <a:ext uri="{FF2B5EF4-FFF2-40B4-BE49-F238E27FC236}">
                  <a16:creationId xmlns:a16="http://schemas.microsoft.com/office/drawing/2014/main" id="{A7DD88FF-9A7C-467C-8EB8-B9B7057EF329}"/>
                </a:ext>
              </a:extLst>
            </p:cNvPr>
            <p:cNvCxnSpPr>
              <a:cxnSpLocks/>
              <a:endCxn id="9" idx="0"/>
            </p:cNvCxnSpPr>
            <p:nvPr/>
          </p:nvCxnSpPr>
          <p:spPr>
            <a:xfrm rot="10800000" flipV="1">
              <a:off x="2303356" y="2092171"/>
              <a:ext cx="2606084" cy="276660"/>
            </a:xfrm>
            <a:prstGeom prst="bentConnector2">
              <a:avLst/>
            </a:prstGeom>
            <a:ln w="19050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0" name="Conector: angular 19">
              <a:extLst>
                <a:ext uri="{FF2B5EF4-FFF2-40B4-BE49-F238E27FC236}">
                  <a16:creationId xmlns:a16="http://schemas.microsoft.com/office/drawing/2014/main" id="{96D762EA-BE9F-476F-867A-E0D9C7DECB64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4022377" y="947550"/>
              <a:ext cx="1562088" cy="611661"/>
            </a:xfrm>
            <a:prstGeom prst="bentConnector3">
              <a:avLst>
                <a:gd name="adj1" fmla="val 50000"/>
              </a:avLst>
            </a:prstGeom>
            <a:ln w="19050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BF943E8B-684C-4795-8813-1EFBCF4E8AB8}"/>
                </a:ext>
              </a:extLst>
            </p:cNvPr>
            <p:cNvSpPr/>
            <p:nvPr/>
          </p:nvSpPr>
          <p:spPr>
            <a:xfrm>
              <a:off x="8044663" y="947551"/>
              <a:ext cx="3648975" cy="95410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lvl="1" algn="ctr" defTabSz="914377"/>
              <a:r>
                <a:rPr lang="es-ES" sz="2800" b="1" dirty="0" err="1">
                  <a:solidFill>
                    <a:schemeClr val="bg2">
                      <a:lumMod val="50000"/>
                    </a:schemeClr>
                  </a:solidFill>
                  <a:latin typeface="+mj-lt"/>
                </a:rPr>
                <a:t>Visibilización</a:t>
              </a:r>
              <a:r>
                <a:rPr lang="es-ES" sz="2800" b="1" dirty="0">
                  <a:solidFill>
                    <a:schemeClr val="bg2">
                      <a:lumMod val="50000"/>
                    </a:schemeClr>
                  </a:solidFill>
                  <a:latin typeface="+mj-lt"/>
                </a:rPr>
                <a:t> del sector (</a:t>
              </a:r>
              <a:r>
                <a:rPr lang="es-ES" sz="2800" b="1" u="sng" dirty="0">
                  <a:solidFill>
                    <a:schemeClr val="bg2">
                      <a:lumMod val="50000"/>
                    </a:schemeClr>
                  </a:solidFill>
                  <a:latin typeface="+mj-lt"/>
                </a:rPr>
                <a:t>género, juventudes)</a:t>
              </a:r>
              <a:endParaRPr lang="es-MX" sz="2800" b="1" u="sng" dirty="0">
                <a:solidFill>
                  <a:schemeClr val="bg2">
                    <a:lumMod val="50000"/>
                  </a:schemeClr>
                </a:solidFill>
                <a:latin typeface="+mj-lt"/>
              </a:endParaRPr>
            </a:p>
          </p:txBody>
        </p:sp>
        <p:sp>
          <p:nvSpPr>
            <p:cNvPr id="22" name="Marcador de texto 2">
              <a:extLst>
                <a:ext uri="{FF2B5EF4-FFF2-40B4-BE49-F238E27FC236}">
                  <a16:creationId xmlns:a16="http://schemas.microsoft.com/office/drawing/2014/main" id="{8393EF9D-2D07-425D-ABEE-621D923734A0}"/>
                </a:ext>
              </a:extLst>
            </p:cNvPr>
            <p:cNvSpPr txBox="1">
              <a:spLocks/>
            </p:cNvSpPr>
            <p:nvPr/>
          </p:nvSpPr>
          <p:spPr>
            <a:xfrm>
              <a:off x="7578300" y="3600009"/>
              <a:ext cx="4227423" cy="674523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bg2">
                      <a:lumMod val="50000"/>
                    </a:schemeClr>
                  </a:solidFill>
                  <a:latin typeface="Montserrat" panose="00000500000000000000" pitchFamily="50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bg2">
                      <a:lumMod val="50000"/>
                    </a:schemeClr>
                  </a:solidFill>
                  <a:latin typeface="Montserrat" panose="00000500000000000000" pitchFamily="50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bg2">
                      <a:lumMod val="50000"/>
                    </a:schemeClr>
                  </a:solidFill>
                  <a:latin typeface="Montserrat" panose="00000500000000000000" pitchFamily="50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bg2">
                      <a:lumMod val="50000"/>
                    </a:schemeClr>
                  </a:solidFill>
                  <a:latin typeface="Montserrat" panose="00000500000000000000" pitchFamily="50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bg2">
                      <a:lumMod val="50000"/>
                    </a:schemeClr>
                  </a:solidFill>
                  <a:latin typeface="Montserrat" panose="00000500000000000000" pitchFamily="50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spcBef>
                  <a:spcPts val="1000"/>
                </a:spcBef>
                <a:buNone/>
              </a:pPr>
              <a:r>
                <a:rPr lang="es-MX" sz="2800" dirty="0">
                  <a:latin typeface="+mj-lt"/>
                </a:rPr>
                <a:t>Medir contribuciones, logros y avances (metas internacionales)</a:t>
              </a:r>
            </a:p>
            <a:p>
              <a:pPr marL="0" indent="0" algn="ctr">
                <a:buNone/>
              </a:pPr>
              <a:br>
                <a:rPr lang="es-MX" sz="2800" dirty="0">
                  <a:latin typeface="+mj-lt"/>
                  <a:ea typeface="Trebuchet MS" charset="0"/>
                  <a:cs typeface="Trebuchet MS" charset="0"/>
                </a:rPr>
              </a:br>
              <a:endParaRPr lang="es-MX" sz="2800" dirty="0">
                <a:latin typeface="+mj-lt"/>
              </a:endParaRPr>
            </a:p>
          </p:txBody>
        </p:sp>
        <p:pic>
          <p:nvPicPr>
            <p:cNvPr id="23" name="Picture 2" descr="Resultado de imagen para directrices voluntarias para lograr la sostenibilidad de la pesca en pequeña escala">
              <a:extLst>
                <a:ext uri="{FF2B5EF4-FFF2-40B4-BE49-F238E27FC236}">
                  <a16:creationId xmlns:a16="http://schemas.microsoft.com/office/drawing/2014/main" id="{F2A5604C-3528-4384-A861-704581EE62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59157" y="4809304"/>
              <a:ext cx="1669164" cy="14142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" descr="Resultado de imagen para ODS 14,">
              <a:extLst>
                <a:ext uri="{FF2B5EF4-FFF2-40B4-BE49-F238E27FC236}">
                  <a16:creationId xmlns:a16="http://schemas.microsoft.com/office/drawing/2014/main" id="{E2E834FB-2AE7-4189-BC5E-AF107F5CC5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88292" y="5581625"/>
              <a:ext cx="603945" cy="603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6" descr="Resultado de imagen para ODS 5">
              <a:extLst>
                <a:ext uri="{FF2B5EF4-FFF2-40B4-BE49-F238E27FC236}">
                  <a16:creationId xmlns:a16="http://schemas.microsoft.com/office/drawing/2014/main" id="{16969B4B-0CDA-4F0E-A963-BB95751BD7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0167" y="4912460"/>
              <a:ext cx="603945" cy="603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8" descr="Resultado de imagen para ODS 13">
              <a:extLst>
                <a:ext uri="{FF2B5EF4-FFF2-40B4-BE49-F238E27FC236}">
                  <a16:creationId xmlns:a16="http://schemas.microsoft.com/office/drawing/2014/main" id="{C8D62B51-8FB5-4039-8E70-87479C17F1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47772" y="5581625"/>
              <a:ext cx="616340" cy="603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194AD7AC-4FF3-46DC-95E1-84A3C09C22FA}"/>
                </a:ext>
              </a:extLst>
            </p:cNvPr>
            <p:cNvSpPr/>
            <p:nvPr/>
          </p:nvSpPr>
          <p:spPr>
            <a:xfrm>
              <a:off x="533715" y="4593123"/>
              <a:ext cx="3296401" cy="8679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algn="ctr" defTabSz="914377">
                <a:lnSpc>
                  <a:spcPct val="90000"/>
                </a:lnSpc>
                <a:spcBef>
                  <a:spcPts val="1000"/>
                </a:spcBef>
              </a:pPr>
              <a:r>
                <a:rPr lang="en-US" sz="2800" dirty="0" err="1">
                  <a:solidFill>
                    <a:schemeClr val="bg2">
                      <a:lumMod val="50000"/>
                    </a:schemeClr>
                  </a:solidFill>
                  <a:latin typeface="+mj-lt"/>
                </a:rPr>
                <a:t>Nivel</a:t>
              </a:r>
              <a:r>
                <a:rPr lang="en-US" sz="2800" dirty="0">
                  <a:solidFill>
                    <a:schemeClr val="bg2">
                      <a:lumMod val="50000"/>
                    </a:schemeClr>
                  </a:solidFill>
                  <a:latin typeface="+mj-lt"/>
                </a:rPr>
                <a:t> individual y </a:t>
              </a:r>
              <a:r>
                <a:rPr lang="en-US" sz="2800" dirty="0" err="1">
                  <a:solidFill>
                    <a:schemeClr val="bg2">
                      <a:lumMod val="50000"/>
                    </a:schemeClr>
                  </a:solidFill>
                  <a:latin typeface="+mj-lt"/>
                </a:rPr>
                <a:t>cooperativa</a:t>
              </a:r>
              <a:r>
                <a:rPr lang="en-US" sz="2800" dirty="0">
                  <a:solidFill>
                    <a:schemeClr val="bg2">
                      <a:lumMod val="50000"/>
                    </a:schemeClr>
                  </a:solidFill>
                  <a:latin typeface="+mj-lt"/>
                </a:rPr>
                <a:t> </a:t>
              </a:r>
            </a:p>
          </p:txBody>
        </p:sp>
        <p:pic>
          <p:nvPicPr>
            <p:cNvPr id="28" name="Picture 2" descr="Crecimiento económico - Desarrollo Sostenible">
              <a:extLst>
                <a:ext uri="{FF2B5EF4-FFF2-40B4-BE49-F238E27FC236}">
                  <a16:creationId xmlns:a16="http://schemas.microsoft.com/office/drawing/2014/main" id="{49ADFE44-6D09-468F-89A1-62C931475B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77328" y="4917212"/>
              <a:ext cx="611303" cy="603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9" name="Conector: angular 28">
              <a:extLst>
                <a:ext uri="{FF2B5EF4-FFF2-40B4-BE49-F238E27FC236}">
                  <a16:creationId xmlns:a16="http://schemas.microsoft.com/office/drawing/2014/main" id="{340BF9BB-E622-4452-A349-EFEF92C2C172}"/>
                </a:ext>
              </a:extLst>
            </p:cNvPr>
            <p:cNvCxnSpPr>
              <a:cxnSpLocks/>
              <a:stCxn id="21" idx="2"/>
            </p:cNvCxnSpPr>
            <p:nvPr/>
          </p:nvCxnSpPr>
          <p:spPr>
            <a:xfrm rot="5400000">
              <a:off x="8577590" y="733231"/>
              <a:ext cx="123135" cy="2459988"/>
            </a:xfrm>
            <a:prstGeom prst="bentConnector2">
              <a:avLst/>
            </a:prstGeom>
            <a:ln w="19050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0" name="Conector: angular 29">
              <a:extLst>
                <a:ext uri="{FF2B5EF4-FFF2-40B4-BE49-F238E27FC236}">
                  <a16:creationId xmlns:a16="http://schemas.microsoft.com/office/drawing/2014/main" id="{E33CF1F7-54A4-4DBF-866F-1ED48AFC73B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663509" y="4295791"/>
              <a:ext cx="1228027" cy="1007750"/>
            </a:xfrm>
            <a:prstGeom prst="bentConnector3">
              <a:avLst>
                <a:gd name="adj1" fmla="val 50000"/>
              </a:avLst>
            </a:prstGeom>
            <a:ln w="19050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706558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ción de imagen 11">
            <a:extLst>
              <a:ext uri="{FF2B5EF4-FFF2-40B4-BE49-F238E27FC236}">
                <a16:creationId xmlns:a16="http://schemas.microsoft.com/office/drawing/2014/main" id="{0AC2740A-2A0D-4BC2-8309-70BA71766C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62" b="17062"/>
          <a:stretch>
            <a:fillRect/>
          </a:stretch>
        </p:blipFill>
        <p:spPr>
          <a:xfrm>
            <a:off x="542301" y="3657600"/>
            <a:ext cx="5161815" cy="3050430"/>
          </a:xfrm>
          <a:prstGeom prst="rect">
            <a:avLst/>
          </a:prstGeom>
        </p:spPr>
      </p:pic>
      <p:sp>
        <p:nvSpPr>
          <p:cNvPr id="5" name="Marcador de texto 7">
            <a:extLst>
              <a:ext uri="{FF2B5EF4-FFF2-40B4-BE49-F238E27FC236}">
                <a16:creationId xmlns:a16="http://schemas.microsoft.com/office/drawing/2014/main" id="{E98FCC6B-FCA7-4F3A-8DC5-29217B2A918A}"/>
              </a:ext>
            </a:extLst>
          </p:cNvPr>
          <p:cNvSpPr txBox="1">
            <a:spLocks/>
          </p:cNvSpPr>
          <p:nvPr/>
        </p:nvSpPr>
        <p:spPr>
          <a:xfrm>
            <a:off x="6153276" y="607652"/>
            <a:ext cx="6038723" cy="32169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i="1" dirty="0"/>
              <a:t>“Pero vemos que en otras comunidades lo están logrando, comunicándose con otros pescadores(as), te puede dar apertura a aspirar a algo más grande”</a:t>
            </a:r>
          </a:p>
          <a:p>
            <a:endParaRPr lang="es-MX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C145AC8-B448-41EB-B55D-2DE7FE9839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30"/>
          <a:stretch/>
        </p:blipFill>
        <p:spPr>
          <a:xfrm>
            <a:off x="6293345" y="2941552"/>
            <a:ext cx="5851728" cy="3880822"/>
          </a:xfrm>
          <a:prstGeom prst="rect">
            <a:avLst/>
          </a:prstGeom>
        </p:spPr>
      </p:pic>
      <p:sp>
        <p:nvSpPr>
          <p:cNvPr id="10" name="Marcador de texto 3">
            <a:extLst>
              <a:ext uri="{FF2B5EF4-FFF2-40B4-BE49-F238E27FC236}">
                <a16:creationId xmlns:a16="http://schemas.microsoft.com/office/drawing/2014/main" id="{6F657950-0F63-4107-BBDD-BDB16BA55956}"/>
              </a:ext>
            </a:extLst>
          </p:cNvPr>
          <p:cNvSpPr txBox="1">
            <a:spLocks/>
          </p:cNvSpPr>
          <p:nvPr/>
        </p:nvSpPr>
        <p:spPr>
          <a:xfrm>
            <a:off x="-1" y="1313857"/>
            <a:ext cx="6246421" cy="25812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/>
              <a:t>Pescador del Caribe: “</a:t>
            </a:r>
            <a:r>
              <a:rPr lang="es-MX" i="1" dirty="0"/>
              <a:t>Las personas que nos dedicamos a esto, nos gana mucho la inseguridad de probar cosas nuevas y la mayoría de las comunidades nos centramos mucho en lo tradicional y que no podemos mejorar”. </a:t>
            </a:r>
          </a:p>
          <a:p>
            <a:endParaRPr lang="es-MX" dirty="0"/>
          </a:p>
        </p:txBody>
      </p:sp>
      <p:sp>
        <p:nvSpPr>
          <p:cNvPr id="15" name="Marcador de texto 9">
            <a:extLst>
              <a:ext uri="{FF2B5EF4-FFF2-40B4-BE49-F238E27FC236}">
                <a16:creationId xmlns:a16="http://schemas.microsoft.com/office/drawing/2014/main" id="{3F4ED1C8-718E-4545-8430-17DF75A62853}"/>
              </a:ext>
            </a:extLst>
          </p:cNvPr>
          <p:cNvSpPr txBox="1">
            <a:spLocks/>
          </p:cNvSpPr>
          <p:nvPr/>
        </p:nvSpPr>
        <p:spPr>
          <a:xfrm>
            <a:off x="2811279" y="6354474"/>
            <a:ext cx="2939761" cy="4679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1000" b="1" dirty="0">
                <a:solidFill>
                  <a:schemeClr val="bg1"/>
                </a:solidFill>
              </a:rPr>
              <a:t>Créditos: </a:t>
            </a:r>
            <a:r>
              <a:rPr lang="es-MX" sz="1000" b="1" dirty="0" err="1">
                <a:solidFill>
                  <a:schemeClr val="bg1"/>
                </a:solidFill>
              </a:rPr>
              <a:t>Añela</a:t>
            </a:r>
            <a:r>
              <a:rPr lang="es-MX" sz="1000" b="1" dirty="0">
                <a:solidFill>
                  <a:schemeClr val="bg1"/>
                </a:solidFill>
              </a:rPr>
              <a:t> Acona. Punta Allen, </a:t>
            </a:r>
            <a:r>
              <a:rPr lang="es-MX" sz="1000" b="1" dirty="0" err="1">
                <a:solidFill>
                  <a:schemeClr val="bg1"/>
                </a:solidFill>
              </a:rPr>
              <a:t>Q.Roo</a:t>
            </a:r>
            <a:r>
              <a:rPr lang="es-MX" sz="1000" b="1" dirty="0">
                <a:solidFill>
                  <a:schemeClr val="bg1"/>
                </a:solidFill>
              </a:rPr>
              <a:t> (Pescando el momento)</a:t>
            </a:r>
          </a:p>
        </p:txBody>
      </p:sp>
      <p:sp>
        <p:nvSpPr>
          <p:cNvPr id="16" name="Marcador de texto 9">
            <a:extLst>
              <a:ext uri="{FF2B5EF4-FFF2-40B4-BE49-F238E27FC236}">
                <a16:creationId xmlns:a16="http://schemas.microsoft.com/office/drawing/2014/main" id="{81E241BE-3FB5-465B-9EC2-69F2DF794A9D}"/>
              </a:ext>
            </a:extLst>
          </p:cNvPr>
          <p:cNvSpPr txBox="1">
            <a:spLocks/>
          </p:cNvSpPr>
          <p:nvPr/>
        </p:nvSpPr>
        <p:spPr>
          <a:xfrm>
            <a:off x="6293345" y="6354474"/>
            <a:ext cx="3218790" cy="35355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SzTx/>
              <a:buFont typeface="Arial" panose="020B0604020202020204" pitchFamily="34" charset="0"/>
              <a:buNone/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000" b="1" dirty="0"/>
              <a:t>Créditos: Liz Tamayo. Cozumel. (Pescando el momento)</a:t>
            </a:r>
          </a:p>
        </p:txBody>
      </p:sp>
    </p:spTree>
    <p:extLst>
      <p:ext uri="{BB962C8B-B14F-4D97-AF65-F5344CB8AC3E}">
        <p14:creationId xmlns:p14="http://schemas.microsoft.com/office/powerpoint/2010/main" val="1541227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9ECF47-02E6-D73E-B5B3-D97DE748A0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8364" y="881425"/>
            <a:ext cx="10187577" cy="1804126"/>
          </a:xfrm>
        </p:spPr>
        <p:txBody>
          <a:bodyPr>
            <a:noAutofit/>
          </a:bodyPr>
          <a:lstStyle/>
          <a:p>
            <a:r>
              <a:rPr lang="es-MX" sz="44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Innovación Azul</a:t>
            </a:r>
            <a:br>
              <a:rPr lang="es-MX" sz="44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</a:br>
            <a:r>
              <a:rPr lang="es-MX" sz="44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Movilizar el conocimiento y crear una economía digital basada en datos más justa para los pescadores(as) artesanales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C3252FB-625C-EB5D-A61A-9CC1D287EE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38364" y="3845878"/>
            <a:ext cx="9144000" cy="2685551"/>
          </a:xfrm>
        </p:spPr>
        <p:txBody>
          <a:bodyPr>
            <a:normAutofit/>
          </a:bodyPr>
          <a:lstStyle/>
          <a:p>
            <a:pPr algn="l"/>
            <a:r>
              <a:rPr lang="es-ES" sz="4400" b="1" dirty="0">
                <a:solidFill>
                  <a:schemeClr val="bg1"/>
                </a:solidFill>
              </a:rPr>
              <a:t>Gabriela Alejandra Cuevas Gómez</a:t>
            </a:r>
            <a:br>
              <a:rPr lang="es-ES" sz="4400" b="1" dirty="0">
                <a:solidFill>
                  <a:schemeClr val="bg1"/>
                </a:solidFill>
              </a:rPr>
            </a:br>
            <a:r>
              <a:rPr lang="es-ES" sz="3600" b="1" dirty="0">
                <a:solidFill>
                  <a:schemeClr val="bg1"/>
                </a:solidFill>
                <a:latin typeface="+mj-lt"/>
              </a:rPr>
              <a:t>Curadora en Innovación </a:t>
            </a:r>
          </a:p>
          <a:p>
            <a:pPr algn="l"/>
            <a:r>
              <a:rPr lang="es-ES" sz="3600" b="1" dirty="0">
                <a:solidFill>
                  <a:schemeClr val="bg1"/>
                </a:solidFill>
                <a:latin typeface="+mj-lt"/>
              </a:rPr>
              <a:t>Comunidad y Biodiversidad, A. C.</a:t>
            </a:r>
            <a:endParaRPr lang="es-MX" sz="3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26" name="Picture 2" descr="https://miro.medium.com/max/1050/1*qhzR8N9c_KtofGVAjbBa4A.jpeg">
            <a:extLst>
              <a:ext uri="{FF2B5EF4-FFF2-40B4-BE49-F238E27FC236}">
                <a16:creationId xmlns:a16="http://schemas.microsoft.com/office/drawing/2014/main" id="{AE5791E9-56F7-4A0A-9B1F-63D11F49B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783" y="864420"/>
            <a:ext cx="10058400" cy="573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FDABE106-169A-4F85-9AA2-6646E560121E}"/>
              </a:ext>
            </a:extLst>
          </p:cNvPr>
          <p:cNvSpPr txBox="1">
            <a:spLocks/>
          </p:cNvSpPr>
          <p:nvPr/>
        </p:nvSpPr>
        <p:spPr>
          <a:xfrm>
            <a:off x="1211283" y="4738255"/>
            <a:ext cx="4165787" cy="144457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1800" b="1" dirty="0"/>
              <a:t>El uso de la tecnología digital para conectar a las personas en nuevas y poderosas formas, que constituyen las bases </a:t>
            </a:r>
            <a:r>
              <a:rPr lang="es-MX" sz="1800" b="1" u="sng" dirty="0"/>
              <a:t>de nuevos colectivos y comunidades.</a:t>
            </a:r>
            <a:endParaRPr lang="es-MX" sz="2400" b="1" u="sng" dirty="0">
              <a:latin typeface="+mn-lt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6675DA08-AC21-435C-8225-A280F0A35D0D}"/>
              </a:ext>
            </a:extLst>
          </p:cNvPr>
          <p:cNvSpPr txBox="1">
            <a:spLocks/>
          </p:cNvSpPr>
          <p:nvPr/>
        </p:nvSpPr>
        <p:spPr>
          <a:xfrm>
            <a:off x="7422464" y="4821382"/>
            <a:ext cx="3835729" cy="127832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400" b="1" dirty="0"/>
              <a:t>Que algo lleve mucho tiempo haciéndose no significa que esté bien y que no se pueda cambiar</a:t>
            </a:r>
            <a:endParaRPr lang="es-MX" sz="24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619826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67;p10">
            <a:extLst>
              <a:ext uri="{FF2B5EF4-FFF2-40B4-BE49-F238E27FC236}">
                <a16:creationId xmlns:a16="http://schemas.microsoft.com/office/drawing/2014/main" id="{308ACC02-B822-4398-8067-BBEE11029E1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941" y="0"/>
            <a:ext cx="1080060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Marcador de texto 2">
            <a:extLst>
              <a:ext uri="{FF2B5EF4-FFF2-40B4-BE49-F238E27FC236}">
                <a16:creationId xmlns:a16="http://schemas.microsoft.com/office/drawing/2014/main" id="{E00378DB-4AE1-4B10-BEC4-61BEC080F8A4}"/>
              </a:ext>
            </a:extLst>
          </p:cNvPr>
          <p:cNvSpPr txBox="1">
            <a:spLocks/>
          </p:cNvSpPr>
          <p:nvPr/>
        </p:nvSpPr>
        <p:spPr>
          <a:xfrm>
            <a:off x="89066" y="5951221"/>
            <a:ext cx="10800607" cy="817714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sz="1800" b="1" dirty="0">
                <a:latin typeface="+mj-lt"/>
              </a:rPr>
              <a:t>“La solución es utilizar la tecnología para generar más ingresos para los hogares y las comunidades al proporcionar un mejor acceso a mercados formales más remunerativos. Pero las comunidades vulnerables son más difíciles de alcanzar. En este caso las barreras no son tecnológicas sino económicas y sociales” (</a:t>
            </a:r>
            <a:r>
              <a:rPr lang="es-MX" sz="1800" b="1" cap="small" dirty="0" err="1">
                <a:latin typeface="+mj-lt"/>
              </a:rPr>
              <a:t>unctad</a:t>
            </a:r>
            <a:r>
              <a:rPr lang="es-MX" sz="1800" b="1" dirty="0">
                <a:latin typeface="+mj-lt"/>
              </a:rPr>
              <a:t> 2021).</a:t>
            </a:r>
          </a:p>
        </p:txBody>
      </p:sp>
      <p:sp>
        <p:nvSpPr>
          <p:cNvPr id="12" name="Marcador de texto 3">
            <a:extLst>
              <a:ext uri="{FF2B5EF4-FFF2-40B4-BE49-F238E27FC236}">
                <a16:creationId xmlns:a16="http://schemas.microsoft.com/office/drawing/2014/main" id="{132F082A-F12F-4D19-90C5-45D6DDFD02B5}"/>
              </a:ext>
            </a:extLst>
          </p:cNvPr>
          <p:cNvSpPr txBox="1">
            <a:spLocks/>
          </p:cNvSpPr>
          <p:nvPr/>
        </p:nvSpPr>
        <p:spPr>
          <a:xfrm>
            <a:off x="-1379229" y="311270"/>
            <a:ext cx="6138968" cy="545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defPPr>
              <a:defRPr lang="es-MX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3600" b="1" dirty="0">
                <a:solidFill>
                  <a:schemeClr val="bg1"/>
                </a:solidFill>
              </a:rPr>
              <a:t>¡Muchas gracias!</a:t>
            </a:r>
          </a:p>
        </p:txBody>
      </p:sp>
    </p:spTree>
    <p:extLst>
      <p:ext uri="{BB962C8B-B14F-4D97-AF65-F5344CB8AC3E}">
        <p14:creationId xmlns:p14="http://schemas.microsoft.com/office/powerpoint/2010/main" val="31807589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6B07EE7-1C01-D4BC-4CF4-9278F3C848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69146"/>
            <a:ext cx="6096000" cy="5016952"/>
          </a:xfrm>
        </p:spPr>
        <p:txBody>
          <a:bodyPr>
            <a:noAutofit/>
          </a:bodyPr>
          <a:lstStyle/>
          <a:p>
            <a:r>
              <a:rPr lang="es-MX" sz="3600" dirty="0">
                <a:solidFill>
                  <a:schemeClr val="bg1"/>
                </a:solidFill>
              </a:rPr>
              <a:t>Comunidades pesqueras PE vulnerables a cambios globales </a:t>
            </a:r>
          </a:p>
          <a:p>
            <a:r>
              <a:rPr lang="es-MX" sz="3600" dirty="0">
                <a:solidFill>
                  <a:schemeClr val="bg1"/>
                </a:solidFill>
              </a:rPr>
              <a:t>COVID-19 </a:t>
            </a:r>
          </a:p>
          <a:p>
            <a:r>
              <a:rPr lang="es-MX" sz="3600" dirty="0">
                <a:solidFill>
                  <a:schemeClr val="bg1"/>
                </a:solidFill>
              </a:rPr>
              <a:t>Pero: la pesca genera 3 billones de $USD al año</a:t>
            </a:r>
          </a:p>
          <a:p>
            <a:r>
              <a:rPr lang="es-MX" sz="3600" dirty="0">
                <a:solidFill>
                  <a:schemeClr val="bg1"/>
                </a:solidFill>
              </a:rPr>
              <a:t>Miles de millones dependen de productos del mar y de la actividad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0A27EC6-D3B4-4DAB-8B9F-57B5378D1C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742" y="469881"/>
            <a:ext cx="4929777" cy="501695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4DC3DE8-6EA1-42BD-8698-0356E1F3C6BF}"/>
              </a:ext>
            </a:extLst>
          </p:cNvPr>
          <p:cNvSpPr txBox="1"/>
          <p:nvPr/>
        </p:nvSpPr>
        <p:spPr>
          <a:xfrm>
            <a:off x="6510903" y="5613880"/>
            <a:ext cx="55354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Créditos: Aldo Santoro (Pescador-Pescando el momento)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41BED75-5A74-4C64-94A2-4295322DEB8C}"/>
              </a:ext>
            </a:extLst>
          </p:cNvPr>
          <p:cNvSpPr txBox="1"/>
          <p:nvPr/>
        </p:nvSpPr>
        <p:spPr>
          <a:xfrm>
            <a:off x="1612538" y="-11525"/>
            <a:ext cx="2781146" cy="8402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s-MX" sz="5400" b="1" dirty="0">
                <a:solidFill>
                  <a:schemeClr val="bg1"/>
                </a:solidFill>
              </a:rPr>
              <a:t>Contexto</a:t>
            </a:r>
          </a:p>
        </p:txBody>
      </p:sp>
    </p:spTree>
    <p:extLst>
      <p:ext uri="{BB962C8B-B14F-4D97-AF65-F5344CB8AC3E}">
        <p14:creationId xmlns:p14="http://schemas.microsoft.com/office/powerpoint/2010/main" val="12853922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6B07EE7-1C01-D4BC-4CF4-9278F3C848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1031745"/>
            <a:ext cx="5802086" cy="5916170"/>
          </a:xfrm>
        </p:spPr>
        <p:txBody>
          <a:bodyPr>
            <a:noAutofit/>
          </a:bodyPr>
          <a:lstStyle/>
          <a:p>
            <a:r>
              <a:rPr lang="es-MX" sz="3600" dirty="0">
                <a:solidFill>
                  <a:schemeClr val="bg1"/>
                </a:solidFill>
              </a:rPr>
              <a:t>~7,000 cooperativas pesqueras (CP)</a:t>
            </a:r>
          </a:p>
          <a:p>
            <a:r>
              <a:rPr lang="es-MX" sz="3600" dirty="0">
                <a:solidFill>
                  <a:schemeClr val="bg1"/>
                </a:solidFill>
              </a:rPr>
              <a:t>CP: Se les otorgan derechos de </a:t>
            </a:r>
            <a:r>
              <a:rPr lang="es-MX" sz="3600" b="1" dirty="0">
                <a:solidFill>
                  <a:schemeClr val="bg1"/>
                </a:solidFill>
              </a:rPr>
              <a:t>tenencia</a:t>
            </a:r>
            <a:r>
              <a:rPr lang="es-MX" sz="3600" dirty="0">
                <a:solidFill>
                  <a:schemeClr val="bg1"/>
                </a:solidFill>
              </a:rPr>
              <a:t> </a:t>
            </a:r>
            <a:r>
              <a:rPr lang="es-MX" sz="3600" dirty="0">
                <a:solidFill>
                  <a:schemeClr val="bg1"/>
                </a:solidFill>
                <a:sym typeface="Wingdings" panose="05000000000000000000" pitchFamily="2" charset="2"/>
              </a:rPr>
              <a:t> proporcionar </a:t>
            </a:r>
            <a:r>
              <a:rPr lang="es-MX" sz="3600" dirty="0">
                <a:solidFill>
                  <a:schemeClr val="bg1"/>
                </a:solidFill>
              </a:rPr>
              <a:t>datos para mantener esos derechos</a:t>
            </a:r>
          </a:p>
          <a:p>
            <a:r>
              <a:rPr lang="es-MX" sz="3600" dirty="0">
                <a:solidFill>
                  <a:schemeClr val="bg1"/>
                </a:solidFill>
              </a:rPr>
              <a:t>Pescadores(as) se adaptan y cambian de una pesquería a otra </a:t>
            </a:r>
            <a:r>
              <a:rPr lang="es-MX" sz="3600" dirty="0">
                <a:solidFill>
                  <a:schemeClr val="bg1"/>
                </a:solidFill>
                <a:sym typeface="Wingdings" panose="05000000000000000000" pitchFamily="2" charset="2"/>
              </a:rPr>
              <a:t> crean </a:t>
            </a:r>
            <a:r>
              <a:rPr lang="es-MX" sz="3600" dirty="0">
                <a:solidFill>
                  <a:schemeClr val="bg1"/>
                </a:solidFill>
              </a:rPr>
              <a:t>nuevas técnicas, mercados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84691FF-85E9-4BD0-ADA5-DAAB3F58BA4F}"/>
              </a:ext>
            </a:extLst>
          </p:cNvPr>
          <p:cNvSpPr txBox="1"/>
          <p:nvPr/>
        </p:nvSpPr>
        <p:spPr>
          <a:xfrm>
            <a:off x="824246" y="0"/>
            <a:ext cx="4916154" cy="8402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s-MX" sz="5400" b="1" dirty="0">
                <a:solidFill>
                  <a:schemeClr val="bg1"/>
                </a:solidFill>
              </a:rPr>
              <a:t>Pesca en México</a:t>
            </a: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D260688C-A57A-43C7-8546-30E8F0CAE213}"/>
              </a:ext>
            </a:extLst>
          </p:cNvPr>
          <p:cNvGrpSpPr/>
          <p:nvPr/>
        </p:nvGrpSpPr>
        <p:grpSpPr>
          <a:xfrm>
            <a:off x="6288316" y="933774"/>
            <a:ext cx="6486358" cy="4293909"/>
            <a:chOff x="6211964" y="1468524"/>
            <a:chExt cx="6017981" cy="3653680"/>
          </a:xfrm>
        </p:grpSpPr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E60DCE59-EF5A-4D6D-B79A-805A0C8D7D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686"/>
            <a:stretch/>
          </p:blipFill>
          <p:spPr>
            <a:xfrm>
              <a:off x="6211964" y="1468524"/>
              <a:ext cx="5502984" cy="3653680"/>
            </a:xfrm>
            <a:prstGeom prst="rect">
              <a:avLst/>
            </a:prstGeom>
          </p:spPr>
        </p:pic>
        <p:sp>
          <p:nvSpPr>
            <p:cNvPr id="14" name="TextBox 21">
              <a:extLst>
                <a:ext uri="{FF2B5EF4-FFF2-40B4-BE49-F238E27FC236}">
                  <a16:creationId xmlns:a16="http://schemas.microsoft.com/office/drawing/2014/main" id="{C29C7BB1-4C37-4E98-9603-7ADA86F9E03E}"/>
                </a:ext>
              </a:extLst>
            </p:cNvPr>
            <p:cNvSpPr txBox="1"/>
            <p:nvPr/>
          </p:nvSpPr>
          <p:spPr>
            <a:xfrm>
              <a:off x="7990416" y="4894337"/>
              <a:ext cx="4239529" cy="2095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1000" b="1" dirty="0">
                  <a:solidFill>
                    <a:schemeClr val="bg1"/>
                  </a:solidFill>
                  <a:latin typeface="Montserrat" panose="00000500000000000000" pitchFamily="50" charset="0"/>
                </a:rPr>
                <a:t>Anabel Espinoza. Grupo Pescando el momento</a:t>
              </a:r>
              <a:endParaRPr lang="en-US" sz="1000" b="1" dirty="0">
                <a:solidFill>
                  <a:schemeClr val="bg1"/>
                </a:solidFill>
                <a:latin typeface="Montserrat" panose="00000500000000000000" pitchFamily="50" charset="0"/>
              </a:endParaRPr>
            </a:p>
          </p:txBody>
        </p:sp>
      </p:grpSp>
      <p:sp>
        <p:nvSpPr>
          <p:cNvPr id="16" name="Rectángulo 15">
            <a:extLst>
              <a:ext uri="{FF2B5EF4-FFF2-40B4-BE49-F238E27FC236}">
                <a16:creationId xmlns:a16="http://schemas.microsoft.com/office/drawing/2014/main" id="{A42D61BA-166E-42F3-860C-A13CB3FB81DD}"/>
              </a:ext>
            </a:extLst>
          </p:cNvPr>
          <p:cNvSpPr/>
          <p:nvPr/>
        </p:nvSpPr>
        <p:spPr>
          <a:xfrm>
            <a:off x="6542059" y="5337852"/>
            <a:ext cx="54237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1800"/>
              </a:spcBef>
              <a:spcAft>
                <a:spcPts val="1200"/>
              </a:spcAft>
            </a:pPr>
            <a:r>
              <a:rPr lang="es-ES" sz="2000" b="1" dirty="0">
                <a:solidFill>
                  <a:schemeClr val="accent1"/>
                </a:solidFill>
              </a:rPr>
              <a:t>La conservación de los océanos está fragmentada</a:t>
            </a:r>
            <a:endParaRPr lang="es-MX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6588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6B07EE7-1C01-D4BC-4CF4-9278F3C848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1031745"/>
            <a:ext cx="5802086" cy="5916170"/>
          </a:xfrm>
        </p:spPr>
        <p:txBody>
          <a:bodyPr>
            <a:noAutofit/>
          </a:bodyPr>
          <a:lstStyle/>
          <a:p>
            <a:pPr lvl="0" indent="-298450">
              <a:buChar char="●"/>
            </a:pPr>
            <a:r>
              <a:rPr lang="es-MX" sz="3600" dirty="0">
                <a:solidFill>
                  <a:schemeClr val="bg1"/>
                </a:solidFill>
              </a:rPr>
              <a:t>Centrarnos no solo en los recursos</a:t>
            </a:r>
            <a:r>
              <a:rPr lang="es-MX" sz="3600" dirty="0">
                <a:solidFill>
                  <a:schemeClr val="bg1"/>
                </a:solidFill>
                <a:sym typeface="Wingdings" panose="05000000000000000000" pitchFamily="2" charset="2"/>
              </a:rPr>
              <a:t> Personas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84691FF-85E9-4BD0-ADA5-DAAB3F58BA4F}"/>
              </a:ext>
            </a:extLst>
          </p:cNvPr>
          <p:cNvSpPr txBox="1"/>
          <p:nvPr/>
        </p:nvSpPr>
        <p:spPr>
          <a:xfrm>
            <a:off x="0" y="0"/>
            <a:ext cx="7418762" cy="8402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s-MX" sz="4800" b="1" dirty="0">
                <a:solidFill>
                  <a:schemeClr val="bg1"/>
                </a:solidFill>
              </a:rPr>
              <a:t>Propuesta</a:t>
            </a:r>
            <a:r>
              <a:rPr lang="es-MX" sz="5400" b="1" dirty="0">
                <a:solidFill>
                  <a:schemeClr val="bg1"/>
                </a:solidFill>
              </a:rPr>
              <a:t> para confrontar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7C4C6037-C6DC-4BD6-8C76-3724F58ABC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61870992"/>
              </p:ext>
            </p:extLst>
          </p:nvPr>
        </p:nvGraphicFramePr>
        <p:xfrm>
          <a:off x="4713512" y="1"/>
          <a:ext cx="8545287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09B73325-8C96-40EE-BCD1-B3ED58543002}"/>
              </a:ext>
            </a:extLst>
          </p:cNvPr>
          <p:cNvSpPr txBox="1"/>
          <p:nvPr/>
        </p:nvSpPr>
        <p:spPr>
          <a:xfrm>
            <a:off x="5903686" y="4539343"/>
            <a:ext cx="2929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/>
              <a:t>Casos de éxito de </a:t>
            </a:r>
            <a:r>
              <a:rPr lang="es-MX" b="1" dirty="0" err="1"/>
              <a:t>Co-manejo</a:t>
            </a:r>
            <a:endParaRPr lang="es-MX" b="1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DB583635-1654-4D6F-858B-36CE23027D10}"/>
              </a:ext>
            </a:extLst>
          </p:cNvPr>
          <p:cNvSpPr/>
          <p:nvPr/>
        </p:nvSpPr>
        <p:spPr>
          <a:xfrm>
            <a:off x="241758" y="5826255"/>
            <a:ext cx="5949721" cy="1015663"/>
          </a:xfrm>
          <a:prstGeom prst="rect">
            <a:avLst/>
          </a:prstGeom>
          <a:solidFill>
            <a:srgbClr val="FBA56B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lvl="0" algn="ctr"/>
            <a:r>
              <a:rPr lang="es-MX" sz="2000" dirty="0"/>
              <a:t>Oportunidad para </a:t>
            </a:r>
            <a:r>
              <a:rPr lang="es-MX" sz="2000" b="1" dirty="0"/>
              <a:t>coordinar a múltiples actores </a:t>
            </a:r>
            <a:r>
              <a:rPr lang="es-MX" sz="2000" dirty="0"/>
              <a:t>y partes interesadas para </a:t>
            </a:r>
            <a:r>
              <a:rPr lang="es-MX" sz="2000" b="1" dirty="0"/>
              <a:t>movilizar innovaciones </a:t>
            </a:r>
            <a:r>
              <a:rPr lang="es-MX" sz="2000" dirty="0"/>
              <a:t>para los océanos, empezando por los pescadores (as).  </a:t>
            </a:r>
            <a:endParaRPr lang="es-MX" sz="2800" b="1" dirty="0">
              <a:ea typeface="Arial"/>
              <a:cs typeface="Arial"/>
              <a:sym typeface="Arial"/>
            </a:endParaRP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D935AA0B-D608-4069-B3AA-FF23B07A87C4}"/>
              </a:ext>
            </a:extLst>
          </p:cNvPr>
          <p:cNvGrpSpPr/>
          <p:nvPr/>
        </p:nvGrpSpPr>
        <p:grpSpPr>
          <a:xfrm>
            <a:off x="241758" y="2346504"/>
            <a:ext cx="5350271" cy="3434794"/>
            <a:chOff x="131241" y="1184627"/>
            <a:chExt cx="6211556" cy="4350856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4AEB7E87-45F9-456F-A869-F771166F3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241" y="1184627"/>
              <a:ext cx="5849729" cy="4293909"/>
            </a:xfrm>
            <a:prstGeom prst="rect">
              <a:avLst/>
            </a:prstGeom>
          </p:spPr>
        </p:pic>
        <p:sp>
          <p:nvSpPr>
            <p:cNvPr id="11" name="TextBox 21">
              <a:extLst>
                <a:ext uri="{FF2B5EF4-FFF2-40B4-BE49-F238E27FC236}">
                  <a16:creationId xmlns:a16="http://schemas.microsoft.com/office/drawing/2014/main" id="{1D8AA748-65B1-4D60-8669-9C4E9C4B2305}"/>
                </a:ext>
              </a:extLst>
            </p:cNvPr>
            <p:cNvSpPr txBox="1"/>
            <p:nvPr/>
          </p:nvSpPr>
          <p:spPr>
            <a:xfrm>
              <a:off x="2103268" y="5223595"/>
              <a:ext cx="4239529" cy="3118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1000" b="1" dirty="0">
                  <a:solidFill>
                    <a:schemeClr val="bg1"/>
                  </a:solidFill>
                  <a:latin typeface="Montserrat" panose="00000500000000000000" pitchFamily="50" charset="0"/>
                </a:rPr>
                <a:t>Elba López. Grupo de Pescando el momento</a:t>
              </a:r>
              <a:endParaRPr lang="en-US" sz="1000" b="1" dirty="0">
                <a:solidFill>
                  <a:schemeClr val="bg1"/>
                </a:solidFill>
                <a:latin typeface="Montserrat" panose="00000500000000000000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03483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CB2B46-9153-9257-5FB1-6F7D0CB3A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523" y="315368"/>
            <a:ext cx="10900954" cy="6227264"/>
          </a:xfrm>
        </p:spPr>
        <p:txBody>
          <a:bodyPr>
            <a:noAutofit/>
          </a:bodyPr>
          <a:lstStyle/>
          <a:p>
            <a:pPr algn="ctr"/>
            <a:r>
              <a:rPr lang="es-ES" sz="12500" b="1" dirty="0">
                <a:latin typeface="+mn-lt"/>
              </a:rPr>
              <a:t>Tecnología</a:t>
            </a:r>
            <a:endParaRPr lang="es-MX" sz="125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232657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D76BFACC-90E4-F21E-0144-09BAE7CD7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857" y="246793"/>
            <a:ext cx="11263086" cy="1325563"/>
          </a:xfrm>
        </p:spPr>
        <p:txBody>
          <a:bodyPr>
            <a:noAutofit/>
          </a:bodyPr>
          <a:lstStyle/>
          <a:p>
            <a:r>
              <a:rPr lang="es-ES" sz="4800" b="1" dirty="0">
                <a:solidFill>
                  <a:srgbClr val="293EA8"/>
                </a:solidFill>
                <a:latin typeface="+mn-lt"/>
              </a:rPr>
              <a:t>¿Sabías que estamos entrando la época del Web 3.0?</a:t>
            </a: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840B3C0F-00EF-4592-BFED-E535333F1B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474"/>
          <a:stretch/>
        </p:blipFill>
        <p:spPr>
          <a:xfrm>
            <a:off x="424543" y="1572356"/>
            <a:ext cx="11767457" cy="5285644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85C1B1FB-6B80-4981-85FB-4269A54DC0DC}"/>
              </a:ext>
            </a:extLst>
          </p:cNvPr>
          <p:cNvSpPr txBox="1"/>
          <p:nvPr/>
        </p:nvSpPr>
        <p:spPr>
          <a:xfrm>
            <a:off x="1495396" y="2897919"/>
            <a:ext cx="370488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El web 1.0</a:t>
            </a:r>
          </a:p>
          <a:p>
            <a:r>
              <a:rPr lang="es-ES" dirty="0"/>
              <a:t>Inicios del internet hasta 2004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Paginas web estáticas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/>
              <a:t>“Solo lectura”, no interactúas con la pagina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Anuncios de “banner”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/>
              <a:t>Un enfoque a las empresas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4024B910-63F0-4BA6-9FDC-519CD82D6F61}"/>
              </a:ext>
            </a:extLst>
          </p:cNvPr>
          <p:cNvSpPr txBox="1"/>
          <p:nvPr/>
        </p:nvSpPr>
        <p:spPr>
          <a:xfrm rot="16200000">
            <a:off x="266470" y="4378765"/>
            <a:ext cx="1685215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" sz="1600" dirty="0">
                <a:latin typeface="Montserrat" panose="00000500000000000000" pitchFamily="50" charset="0"/>
              </a:rPr>
              <a:t>Valor creado</a:t>
            </a:r>
          </a:p>
        </p:txBody>
      </p:sp>
    </p:spTree>
    <p:extLst>
      <p:ext uri="{BB962C8B-B14F-4D97-AF65-F5344CB8AC3E}">
        <p14:creationId xmlns:p14="http://schemas.microsoft.com/office/powerpoint/2010/main" val="18652298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F8BDDD-06C6-4B80-A9B1-3B21B83A02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474"/>
          <a:stretch/>
        </p:blipFill>
        <p:spPr>
          <a:xfrm>
            <a:off x="155128" y="1878863"/>
            <a:ext cx="11161384" cy="49881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E8F2E0E-FA84-48B1-A018-D4CB2CBBF18D}"/>
              </a:ext>
            </a:extLst>
          </p:cNvPr>
          <p:cNvSpPr/>
          <p:nvPr/>
        </p:nvSpPr>
        <p:spPr>
          <a:xfrm>
            <a:off x="1079770" y="1850204"/>
            <a:ext cx="8365787" cy="12100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BI is only one fish in the ocean">
            <a:extLst>
              <a:ext uri="{FF2B5EF4-FFF2-40B4-BE49-F238E27FC236}">
                <a16:creationId xmlns:a16="http://schemas.microsoft.com/office/drawing/2014/main" id="{557B6665-F29A-4E24-99A5-28B356738D94}"/>
              </a:ext>
            </a:extLst>
          </p:cNvPr>
          <p:cNvSpPr txBox="1"/>
          <p:nvPr/>
        </p:nvSpPr>
        <p:spPr>
          <a:xfrm>
            <a:off x="5411972" y="332468"/>
            <a:ext cx="6268063" cy="5825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t">
            <a:noAutofit/>
          </a:bodyPr>
          <a:lstStyle>
            <a:lvl1pPr algn="l" defTabSz="642937">
              <a:lnSpc>
                <a:spcPct val="90000"/>
              </a:lnSpc>
              <a:spcBef>
                <a:spcPts val="7700"/>
              </a:spcBef>
              <a:defRPr>
                <a:solidFill>
                  <a:srgbClr val="3483C9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 algn="r" hangingPunct="0">
              <a:spcBef>
                <a:spcPts val="0"/>
              </a:spcBef>
              <a:defRPr/>
            </a:pPr>
            <a:r>
              <a:rPr lang="es-MX" sz="2000" kern="0" dirty="0">
                <a:solidFill>
                  <a:schemeClr val="accent1"/>
                </a:solidFill>
                <a:latin typeface="Montserrat" panose="00000500000000000000" pitchFamily="50" charset="0"/>
              </a:rPr>
              <a:t>El web 3.0</a:t>
            </a:r>
            <a:endParaRPr lang="es-MX" sz="1200" kern="0" dirty="0">
              <a:solidFill>
                <a:schemeClr val="accent1"/>
              </a:solidFill>
              <a:latin typeface="Montserrat" panose="00000500000000000000" pitchFamily="50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9FFC3E-6615-4F0E-8B29-0508F0C37793}"/>
              </a:ext>
            </a:extLst>
          </p:cNvPr>
          <p:cNvSpPr txBox="1"/>
          <p:nvPr/>
        </p:nvSpPr>
        <p:spPr>
          <a:xfrm>
            <a:off x="601867" y="955885"/>
            <a:ext cx="370488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chemeClr val="bg1">
                    <a:lumMod val="75000"/>
                  </a:schemeClr>
                </a:solidFill>
              </a:rPr>
              <a:t>El web 1.0</a:t>
            </a:r>
          </a:p>
          <a:p>
            <a:r>
              <a:rPr lang="es-ES" dirty="0">
                <a:solidFill>
                  <a:schemeClr val="bg1">
                    <a:lumMod val="75000"/>
                  </a:schemeClr>
                </a:solidFill>
              </a:rPr>
              <a:t>Inicios del internet hasta 2004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>
                    <a:lumMod val="75000"/>
                  </a:schemeClr>
                </a:solidFill>
              </a:rPr>
              <a:t>Paginas web estáticas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>
                    <a:lumMod val="75000"/>
                  </a:schemeClr>
                </a:solidFill>
              </a:rPr>
              <a:t>“Solo lectura”, no interactúas con la pagina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>
                    <a:lumMod val="75000"/>
                  </a:schemeClr>
                </a:solidFill>
              </a:rPr>
              <a:t>Anuncios de “banner”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>
                    <a:lumMod val="75000"/>
                  </a:schemeClr>
                </a:solidFill>
              </a:rPr>
              <a:t>Un enfoque a las empresas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6B2193-7251-454C-9837-1F2E7B8D3D3B}"/>
              </a:ext>
            </a:extLst>
          </p:cNvPr>
          <p:cNvSpPr txBox="1"/>
          <p:nvPr/>
        </p:nvSpPr>
        <p:spPr>
          <a:xfrm>
            <a:off x="4466930" y="952344"/>
            <a:ext cx="370488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latin typeface="Calibri "/>
              </a:rPr>
              <a:t>El web 2.0</a:t>
            </a:r>
          </a:p>
          <a:p>
            <a:r>
              <a:rPr lang="es-ES" dirty="0">
                <a:latin typeface="Calibri "/>
              </a:rPr>
              <a:t>2004 - 2020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latin typeface="Calibri "/>
              </a:rPr>
              <a:t>Web social participativo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latin typeface="Calibri "/>
              </a:rPr>
              <a:t>Contento dinámico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latin typeface="Calibri "/>
              </a:rPr>
              <a:t>Creación de contenido por el usuario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latin typeface="Calibri "/>
              </a:rPr>
              <a:t>Se desarrollan los API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>
                <a:latin typeface="Calibri "/>
              </a:rPr>
              <a:t>Blogging</a:t>
            </a:r>
            <a:r>
              <a:rPr lang="es-ES" dirty="0">
                <a:latin typeface="Calibri "/>
              </a:rPr>
              <a:t>, podcasts, y redes sociales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latin typeface="Calibri "/>
              </a:rPr>
              <a:t>Un enfoque a la comunidad digital</a:t>
            </a:r>
            <a:endParaRPr lang="es-ES" sz="1600" dirty="0">
              <a:latin typeface="Calibri 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41C3BA-BF2A-466C-AD82-500C4ECBF5D6}"/>
              </a:ext>
            </a:extLst>
          </p:cNvPr>
          <p:cNvSpPr txBox="1"/>
          <p:nvPr/>
        </p:nvSpPr>
        <p:spPr>
          <a:xfrm rot="16200000">
            <a:off x="-518202" y="4323100"/>
            <a:ext cx="1685215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" sz="1600" dirty="0">
                <a:latin typeface="Montserrat" panose="00000500000000000000" pitchFamily="50" charset="0"/>
              </a:rPr>
              <a:t>Valor creado</a:t>
            </a:r>
          </a:p>
        </p:txBody>
      </p:sp>
    </p:spTree>
    <p:extLst>
      <p:ext uri="{BB962C8B-B14F-4D97-AF65-F5344CB8AC3E}">
        <p14:creationId xmlns:p14="http://schemas.microsoft.com/office/powerpoint/2010/main" val="19515485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F8BDDD-06C6-4B80-A9B1-3B21B83A02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474"/>
          <a:stretch/>
        </p:blipFill>
        <p:spPr>
          <a:xfrm>
            <a:off x="155128" y="1878863"/>
            <a:ext cx="11161384" cy="49881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E8F2E0E-FA84-48B1-A018-D4CB2CBBF18D}"/>
              </a:ext>
            </a:extLst>
          </p:cNvPr>
          <p:cNvSpPr/>
          <p:nvPr/>
        </p:nvSpPr>
        <p:spPr>
          <a:xfrm>
            <a:off x="1079770" y="1850204"/>
            <a:ext cx="8365787" cy="12100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BI is only one fish in the ocean">
            <a:extLst>
              <a:ext uri="{FF2B5EF4-FFF2-40B4-BE49-F238E27FC236}">
                <a16:creationId xmlns:a16="http://schemas.microsoft.com/office/drawing/2014/main" id="{557B6665-F29A-4E24-99A5-28B356738D94}"/>
              </a:ext>
            </a:extLst>
          </p:cNvPr>
          <p:cNvSpPr txBox="1"/>
          <p:nvPr/>
        </p:nvSpPr>
        <p:spPr>
          <a:xfrm>
            <a:off x="5411972" y="332468"/>
            <a:ext cx="6268063" cy="5825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t">
            <a:noAutofit/>
          </a:bodyPr>
          <a:lstStyle>
            <a:lvl1pPr algn="l" defTabSz="642937">
              <a:lnSpc>
                <a:spcPct val="90000"/>
              </a:lnSpc>
              <a:spcBef>
                <a:spcPts val="7700"/>
              </a:spcBef>
              <a:defRPr>
                <a:solidFill>
                  <a:srgbClr val="3483C9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 algn="r" hangingPunct="0">
              <a:spcBef>
                <a:spcPts val="0"/>
              </a:spcBef>
              <a:defRPr/>
            </a:pPr>
            <a:r>
              <a:rPr lang="es-MX" sz="2000" kern="0" dirty="0">
                <a:solidFill>
                  <a:schemeClr val="accent1"/>
                </a:solidFill>
                <a:latin typeface="Montserrat" panose="00000500000000000000" pitchFamily="50" charset="0"/>
              </a:rPr>
              <a:t>El web 3.0</a:t>
            </a:r>
            <a:endParaRPr lang="es-MX" sz="1200" kern="0" dirty="0">
              <a:solidFill>
                <a:schemeClr val="accent1"/>
              </a:solidFill>
              <a:latin typeface="Montserrat" panose="00000500000000000000" pitchFamily="50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9FFC3E-6615-4F0E-8B29-0508F0C37793}"/>
              </a:ext>
            </a:extLst>
          </p:cNvPr>
          <p:cNvSpPr txBox="1"/>
          <p:nvPr/>
        </p:nvSpPr>
        <p:spPr>
          <a:xfrm>
            <a:off x="601867" y="955885"/>
            <a:ext cx="370488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b="1" dirty="0">
                <a:solidFill>
                  <a:schemeClr val="bg1">
                    <a:lumMod val="75000"/>
                  </a:schemeClr>
                </a:solidFill>
                <a:latin typeface="Montserrat" panose="00000500000000000000" pitchFamily="50" charset="0"/>
              </a:rPr>
              <a:t>El web 1.0</a:t>
            </a:r>
          </a:p>
          <a:p>
            <a:r>
              <a:rPr lang="es-ES" sz="1600" dirty="0">
                <a:solidFill>
                  <a:schemeClr val="bg1">
                    <a:lumMod val="75000"/>
                  </a:schemeClr>
                </a:solidFill>
                <a:latin typeface="Montserrat" panose="00000500000000000000" pitchFamily="50" charset="0"/>
              </a:rPr>
              <a:t>Inicios del internet hasta 2004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bg1">
                    <a:lumMod val="75000"/>
                  </a:schemeClr>
                </a:solidFill>
                <a:latin typeface="Montserrat" panose="00000500000000000000" pitchFamily="50" charset="0"/>
              </a:rPr>
              <a:t>Paginas web estáticas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bg1">
                    <a:lumMod val="75000"/>
                  </a:schemeClr>
                </a:solidFill>
                <a:latin typeface="Montserrat" panose="00000500000000000000" pitchFamily="50" charset="0"/>
              </a:rPr>
              <a:t>“Solo lectura”, no interactúas con la pagina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bg1">
                    <a:lumMod val="75000"/>
                  </a:schemeClr>
                </a:solidFill>
                <a:latin typeface="Montserrat" panose="00000500000000000000" pitchFamily="50" charset="0"/>
              </a:rPr>
              <a:t>Anuncios de “banner”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bg1">
                    <a:lumMod val="75000"/>
                  </a:schemeClr>
                </a:solidFill>
                <a:latin typeface="Montserrat" panose="00000500000000000000" pitchFamily="50" charset="0"/>
              </a:rPr>
              <a:t>Un enfoque a las empresas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600" dirty="0">
              <a:solidFill>
                <a:schemeClr val="bg1">
                  <a:lumMod val="75000"/>
                </a:schemeClr>
              </a:solidFill>
              <a:latin typeface="Montserrat" panose="000005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600" dirty="0">
              <a:solidFill>
                <a:schemeClr val="bg1">
                  <a:lumMod val="75000"/>
                </a:schemeClr>
              </a:solidFill>
              <a:latin typeface="Montserrat" panose="00000500000000000000" pitchFamily="50" charset="0"/>
            </a:endParaRPr>
          </a:p>
          <a:p>
            <a:endParaRPr lang="es-ES" sz="1600" dirty="0">
              <a:solidFill>
                <a:schemeClr val="bg1">
                  <a:lumMod val="75000"/>
                </a:schemeClr>
              </a:solidFill>
              <a:latin typeface="Montserrat" panose="00000500000000000000" pitchFamily="50" charset="0"/>
            </a:endParaRPr>
          </a:p>
          <a:p>
            <a:endParaRPr lang="es-ES" sz="1600" dirty="0">
              <a:solidFill>
                <a:schemeClr val="bg1">
                  <a:lumMod val="75000"/>
                </a:schemeClr>
              </a:solidFill>
              <a:latin typeface="Montserrat" panose="00000500000000000000" pitchFamily="5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6B2193-7251-454C-9837-1F2E7B8D3D3B}"/>
              </a:ext>
            </a:extLst>
          </p:cNvPr>
          <p:cNvSpPr txBox="1"/>
          <p:nvPr/>
        </p:nvSpPr>
        <p:spPr>
          <a:xfrm>
            <a:off x="4466930" y="952344"/>
            <a:ext cx="370488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b="1" dirty="0">
                <a:solidFill>
                  <a:schemeClr val="bg1">
                    <a:lumMod val="75000"/>
                  </a:schemeClr>
                </a:solidFill>
                <a:latin typeface="Montserrat" panose="00000500000000000000" pitchFamily="50" charset="0"/>
              </a:rPr>
              <a:t>El web 2.0</a:t>
            </a:r>
          </a:p>
          <a:p>
            <a:r>
              <a:rPr lang="es-ES" sz="1600" dirty="0">
                <a:solidFill>
                  <a:schemeClr val="bg1">
                    <a:lumMod val="75000"/>
                  </a:schemeClr>
                </a:solidFill>
                <a:latin typeface="Montserrat" panose="00000500000000000000" pitchFamily="50" charset="0"/>
              </a:rPr>
              <a:t>2004 - 2020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bg1">
                    <a:lumMod val="75000"/>
                  </a:schemeClr>
                </a:solidFill>
                <a:latin typeface="Montserrat" panose="00000500000000000000" pitchFamily="50" charset="0"/>
              </a:rPr>
              <a:t>Web social participativo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bg1">
                    <a:lumMod val="75000"/>
                  </a:schemeClr>
                </a:solidFill>
                <a:latin typeface="Montserrat" panose="00000500000000000000" pitchFamily="50" charset="0"/>
              </a:rPr>
              <a:t>Contento dinámico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bg1">
                    <a:lumMod val="75000"/>
                  </a:schemeClr>
                </a:solidFill>
                <a:latin typeface="Montserrat" panose="00000500000000000000" pitchFamily="50" charset="0"/>
              </a:rPr>
              <a:t>Creación de contenido por el usuario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bg1">
                    <a:lumMod val="75000"/>
                  </a:schemeClr>
                </a:solidFill>
                <a:latin typeface="Montserrat" panose="00000500000000000000" pitchFamily="50" charset="0"/>
              </a:rPr>
              <a:t>Se desarrollan los API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 err="1">
                <a:solidFill>
                  <a:schemeClr val="bg1">
                    <a:lumMod val="75000"/>
                  </a:schemeClr>
                </a:solidFill>
                <a:latin typeface="Montserrat" panose="00000500000000000000" pitchFamily="50" charset="0"/>
              </a:rPr>
              <a:t>Blogging</a:t>
            </a:r>
            <a:r>
              <a:rPr lang="es-ES" sz="1600" dirty="0">
                <a:solidFill>
                  <a:schemeClr val="bg1">
                    <a:lumMod val="75000"/>
                  </a:schemeClr>
                </a:solidFill>
                <a:latin typeface="Montserrat" panose="00000500000000000000" pitchFamily="50" charset="0"/>
              </a:rPr>
              <a:t>, podcasts, y redes sociales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bg1">
                    <a:lumMod val="75000"/>
                  </a:schemeClr>
                </a:solidFill>
                <a:latin typeface="Montserrat" panose="00000500000000000000" pitchFamily="50" charset="0"/>
              </a:rPr>
              <a:t>Un enfoque a la comunidad digital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BFB2D9-35AE-40DF-AA8B-27C6382012B6}"/>
              </a:ext>
            </a:extLst>
          </p:cNvPr>
          <p:cNvSpPr txBox="1"/>
          <p:nvPr/>
        </p:nvSpPr>
        <p:spPr>
          <a:xfrm>
            <a:off x="8331993" y="943638"/>
            <a:ext cx="370488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El web 3.0</a:t>
            </a:r>
          </a:p>
          <a:p>
            <a:r>
              <a:rPr lang="es-ES" dirty="0"/>
              <a:t>2020 en adelante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Inteligencia artificial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3D y realidad artificial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u="sng" dirty="0"/>
              <a:t>Un enfoque al individuo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“</a:t>
            </a:r>
            <a:r>
              <a:rPr lang="es-ES" dirty="0" err="1"/>
              <a:t>big</a:t>
            </a:r>
            <a:r>
              <a:rPr lang="es-ES" dirty="0"/>
              <a:t> data” y </a:t>
            </a:r>
            <a:r>
              <a:rPr lang="es-ES" b="1" u="sng" dirty="0"/>
              <a:t>empoderamiento del individuo con datos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41C3BA-BF2A-466C-AD82-500C4ECBF5D6}"/>
              </a:ext>
            </a:extLst>
          </p:cNvPr>
          <p:cNvSpPr txBox="1"/>
          <p:nvPr/>
        </p:nvSpPr>
        <p:spPr>
          <a:xfrm rot="16200000">
            <a:off x="-518202" y="4323100"/>
            <a:ext cx="1685215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" sz="1600" dirty="0">
                <a:latin typeface="Montserrat" panose="00000500000000000000" pitchFamily="50" charset="0"/>
              </a:rPr>
              <a:t>Valor creado</a:t>
            </a:r>
          </a:p>
        </p:txBody>
      </p:sp>
    </p:spTree>
    <p:extLst>
      <p:ext uri="{BB962C8B-B14F-4D97-AF65-F5344CB8AC3E}">
        <p14:creationId xmlns:p14="http://schemas.microsoft.com/office/powerpoint/2010/main" val="348310317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1158</Words>
  <Application>Microsoft Office PowerPoint</Application>
  <PresentationFormat>Panorámica</PresentationFormat>
  <Paragraphs>165</Paragraphs>
  <Slides>20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30" baseType="lpstr">
      <vt:lpstr>Arial</vt:lpstr>
      <vt:lpstr>Avenir</vt:lpstr>
      <vt:lpstr>Calibri</vt:lpstr>
      <vt:lpstr>Calibri </vt:lpstr>
      <vt:lpstr>Calibri Light</vt:lpstr>
      <vt:lpstr>Helvetica Neue Thin</vt:lpstr>
      <vt:lpstr>Montserrat</vt:lpstr>
      <vt:lpstr>Trebuchet MS</vt:lpstr>
      <vt:lpstr>Wingdings</vt:lpstr>
      <vt:lpstr>Tema de Office</vt:lpstr>
      <vt:lpstr>Innovación Azul Movilizar el conocimiento y crear una economía digital basada en datos más justa para los pescadores(as) artesanales</vt:lpstr>
      <vt:lpstr>Innovación Azul Movilizar el conocimiento y crear una economía digital basada en datos más justa para los pescadores(as) artesanales</vt:lpstr>
      <vt:lpstr>Presentación de PowerPoint</vt:lpstr>
      <vt:lpstr>Presentación de PowerPoint</vt:lpstr>
      <vt:lpstr>Presentación de PowerPoint</vt:lpstr>
      <vt:lpstr>Tecnología</vt:lpstr>
      <vt:lpstr>¿Sabías que estamos entrando la época del Web 3.0?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</dc:title>
  <dc:creator>Val</dc:creator>
  <cp:lastModifiedBy>Gaby Cuevas</cp:lastModifiedBy>
  <cp:revision>23</cp:revision>
  <dcterms:created xsi:type="dcterms:W3CDTF">2023-01-18T00:31:52Z</dcterms:created>
  <dcterms:modified xsi:type="dcterms:W3CDTF">2023-02-09T15:40:46Z</dcterms:modified>
</cp:coreProperties>
</file>